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6" r:id="rId1"/>
  </p:sldMasterIdLst>
  <p:handoutMasterIdLst>
    <p:handoutMasterId r:id="rId26"/>
  </p:handoutMasterIdLst>
  <p:sldIdLst>
    <p:sldId id="256" r:id="rId2"/>
    <p:sldId id="257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7" r:id="rId19"/>
    <p:sldId id="280" r:id="rId20"/>
    <p:sldId id="268" r:id="rId21"/>
    <p:sldId id="266" r:id="rId22"/>
    <p:sldId id="270" r:id="rId23"/>
    <p:sldId id="271" r:id="rId24"/>
    <p:sldId id="279" r:id="rId2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030D"/>
    <a:srgbClr val="525051"/>
    <a:srgbClr val="F3030E"/>
    <a:srgbClr val="FC1E26"/>
    <a:srgbClr val="F2343B"/>
    <a:srgbClr val="650B0B"/>
    <a:srgbClr val="740D1C"/>
    <a:srgbClr val="700D1B"/>
    <a:srgbClr val="791C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97" autoAdjust="0"/>
    <p:restoredTop sz="94660"/>
  </p:normalViewPr>
  <p:slideViewPr>
    <p:cSldViewPr snapToGrid="0">
      <p:cViewPr>
        <p:scale>
          <a:sx n="56" d="100"/>
          <a:sy n="56" d="100"/>
        </p:scale>
        <p:origin x="-84" y="-3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258"/>
    </p:cViewPr>
  </p:sorterViewPr>
  <p:notesViewPr>
    <p:cSldViewPr snapToGrid="0">
      <p:cViewPr varScale="1">
        <p:scale>
          <a:sx n="71" d="100"/>
          <a:sy n="71" d="100"/>
        </p:scale>
        <p:origin x="1890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Book1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[Book1]Sheet5!PivotTable2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Total Complaints by Fiscal Year</a:t>
            </a:r>
          </a:p>
        </c:rich>
      </c:tx>
      <c:layout>
        <c:manualLayout>
          <c:xMode val="edge"/>
          <c:yMode val="edge"/>
          <c:x val="0.10521522309711286"/>
          <c:y val="3.2407407407407406E-2"/>
        </c:manualLayout>
      </c:layout>
      <c:overlay val="0"/>
      <c:spPr>
        <a:noFill/>
        <a:ln>
          <a:noFill/>
        </a:ln>
        <a:effectLst/>
      </c:spPr>
    </c:title>
    <c:autoTitleDeleted val="0"/>
    <c:pivotFmts>
      <c:pivotFmt>
        <c:idx val="0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/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9525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>
              <a:bevelT w="0" h="0"/>
            </a:sp3d>
          </c:spPr>
        </c:marker>
      </c:pivotFmt>
      <c:pivotFmt>
        <c:idx val="1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/>
        </c:spPr>
        <c:marker>
          <c:symbol val="none"/>
        </c:marker>
      </c:pivotFmt>
      <c:pivotFmt>
        <c:idx val="2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/>
        </c:spPr>
        <c:marker>
          <c:symbol val="none"/>
        </c:marker>
      </c:pivotFmt>
    </c:pivotFmts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Sheet5!$B$3</c:f>
              <c:strCache>
                <c:ptCount val="1"/>
                <c:pt idx="0">
                  <c:v>Total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/>
          </c:spPr>
          <c:invertIfNegative val="0"/>
          <c:cat>
            <c:strRef>
              <c:f>Sheet5!$A$4:$A$7</c:f>
              <c:strCache>
                <c:ptCount val="3"/>
                <c:pt idx="0">
                  <c:v>FY16</c:v>
                </c:pt>
                <c:pt idx="1">
                  <c:v>FY17</c:v>
                </c:pt>
                <c:pt idx="2">
                  <c:v>FY18</c:v>
                </c:pt>
              </c:strCache>
            </c:strRef>
          </c:cat>
          <c:val>
            <c:numRef>
              <c:f>Sheet5!$B$4:$B$7</c:f>
              <c:numCache>
                <c:formatCode>General</c:formatCode>
                <c:ptCount val="3"/>
                <c:pt idx="0">
                  <c:v>235</c:v>
                </c:pt>
                <c:pt idx="1">
                  <c:v>325</c:v>
                </c:pt>
                <c:pt idx="2">
                  <c:v>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6C-48FA-88BF-EB9D4A6E11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5887232"/>
        <c:axId val="65889024"/>
        <c:axId val="0"/>
      </c:bar3DChart>
      <c:catAx>
        <c:axId val="65887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889024"/>
        <c:crosses val="autoZero"/>
        <c:auto val="1"/>
        <c:lblAlgn val="ctr"/>
        <c:lblOffset val="100"/>
        <c:noMultiLvlLbl val="0"/>
      </c:catAx>
      <c:valAx>
        <c:axId val="65889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887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extLst xmlns:c16r2="http://schemas.microsoft.com/office/drawing/2015/06/chart">
    <c:ext xmlns:c16="http://schemas.microsoft.com/office/drawing/2014/chart" uri="{E28EC0CA-F0BB-4C9C-879D-F8772B89E7AC}">
      <c16:pivotOptions16>
        <c16:showExpandCollapseFieldButtons val="1"/>
      </c16:pivotOptions16>
    </c:ext>
    <c:ext xmlns:c14="http://schemas.microsoft.com/office/drawing/2007/8/2/chart" uri="{781A3756-C4B2-4CAC-9D66-4F8BD8637D16}">
      <c14:pivotOptions>
        <c14:dropZoneFilter val="1"/>
        <c14:dropZoneData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[Book1]Sheet5!PivotTable3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Total Complaints by Section of DFI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ivotFmts>
      <c:pivotFmt>
        <c:idx val="0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/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9525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>
              <a:bevelT w="0" h="0"/>
            </a:sp3d>
          </c:spPr>
        </c:marker>
      </c:pivotFmt>
      <c:pivotFmt>
        <c:idx val="1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/>
        </c:spPr>
        <c:marker>
          <c:symbol val="none"/>
        </c:marker>
      </c:pivotFmt>
      <c:pivotFmt>
        <c:idx val="2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/>
        </c:spPr>
        <c:marker>
          <c:symbol val="none"/>
        </c:marker>
      </c:pivotFmt>
    </c:pivotFmts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Sheet5!$F$3</c:f>
              <c:strCache>
                <c:ptCount val="1"/>
                <c:pt idx="0">
                  <c:v>Total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/>
          </c:spPr>
          <c:invertIfNegative val="0"/>
          <c:cat>
            <c:strRef>
              <c:f>Sheet5!$E$4:$E$9</c:f>
              <c:strCache>
                <c:ptCount val="5"/>
                <c:pt idx="0">
                  <c:v>BSI</c:v>
                </c:pt>
                <c:pt idx="1">
                  <c:v>BSI (MT)</c:v>
                </c:pt>
                <c:pt idx="2">
                  <c:v>Consumer Finance</c:v>
                </c:pt>
                <c:pt idx="3">
                  <c:v>Credit Union</c:v>
                </c:pt>
                <c:pt idx="4">
                  <c:v>Outside of DFI</c:v>
                </c:pt>
              </c:strCache>
            </c:strRef>
          </c:cat>
          <c:val>
            <c:numRef>
              <c:f>Sheet5!$F$4:$F$9</c:f>
              <c:numCache>
                <c:formatCode>General</c:formatCode>
                <c:ptCount val="5"/>
                <c:pt idx="0">
                  <c:v>190</c:v>
                </c:pt>
                <c:pt idx="1">
                  <c:v>3</c:v>
                </c:pt>
                <c:pt idx="2">
                  <c:v>116</c:v>
                </c:pt>
                <c:pt idx="3">
                  <c:v>166</c:v>
                </c:pt>
                <c:pt idx="4">
                  <c:v>130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34F-4241-811E-87E6C9750B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5925888"/>
        <c:axId val="65927424"/>
        <c:axId val="0"/>
      </c:bar3DChart>
      <c:catAx>
        <c:axId val="659258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927424"/>
        <c:crosses val="autoZero"/>
        <c:auto val="1"/>
        <c:lblAlgn val="ctr"/>
        <c:lblOffset val="100"/>
        <c:noMultiLvlLbl val="0"/>
      </c:catAx>
      <c:valAx>
        <c:axId val="659274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925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extLst xmlns:c16r2="http://schemas.microsoft.com/office/drawing/2015/06/chart">
    <c:ext xmlns:c16="http://schemas.microsoft.com/office/drawing/2014/chart" uri="{E28EC0CA-F0BB-4C9C-879D-F8772B89E7AC}">
      <c16:pivotOptions16>
        <c16:showExpandCollapseFieldButtons val="1"/>
      </c16:pivotOptions16>
    </c:ex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[Book1]Sheet5!PivotTable4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Top 5 Complaints Based on  Product/Services 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ivotFmts>
      <c:pivotFmt>
        <c:idx val="0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/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9525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>
              <a:bevelT w="0" h="0"/>
            </a:sp3d>
          </c:spPr>
        </c:marker>
      </c:pivotFmt>
      <c:pivotFmt>
        <c:idx val="1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/>
        </c:spPr>
        <c:marker>
          <c:symbol val="none"/>
        </c:marker>
      </c:pivotFmt>
      <c:pivotFmt>
        <c:idx val="2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/>
        </c:spPr>
        <c:marker>
          <c:symbol val="none"/>
        </c:marker>
      </c:pivotFmt>
    </c:pivotFmts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Sheet5!$J$3</c:f>
              <c:strCache>
                <c:ptCount val="1"/>
                <c:pt idx="0">
                  <c:v>Total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/>
          </c:spPr>
          <c:invertIfNegative val="0"/>
          <c:cat>
            <c:strRef>
              <c:f>Sheet5!$I$4:$I$9</c:f>
              <c:strCache>
                <c:ptCount val="5"/>
                <c:pt idx="0">
                  <c:v>Checking/Savings Account</c:v>
                </c:pt>
                <c:pt idx="1">
                  <c:v>Mortgage</c:v>
                </c:pt>
                <c:pt idx="2">
                  <c:v>Auto Loan</c:v>
                </c:pt>
                <c:pt idx="3">
                  <c:v>Credit/Prepaid Card</c:v>
                </c:pt>
                <c:pt idx="4">
                  <c:v>Payday/Title Loan</c:v>
                </c:pt>
              </c:strCache>
            </c:strRef>
          </c:cat>
          <c:val>
            <c:numRef>
              <c:f>Sheet5!$J$4:$J$9</c:f>
              <c:numCache>
                <c:formatCode>General</c:formatCode>
                <c:ptCount val="5"/>
                <c:pt idx="0">
                  <c:v>140</c:v>
                </c:pt>
                <c:pt idx="1">
                  <c:v>117</c:v>
                </c:pt>
                <c:pt idx="2">
                  <c:v>69</c:v>
                </c:pt>
                <c:pt idx="3">
                  <c:v>43</c:v>
                </c:pt>
                <c:pt idx="4">
                  <c:v>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B40-4F36-9A0D-0E8689F3F2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6001152"/>
        <c:axId val="66015232"/>
        <c:axId val="0"/>
      </c:bar3DChart>
      <c:catAx>
        <c:axId val="66001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015232"/>
        <c:crosses val="autoZero"/>
        <c:auto val="1"/>
        <c:lblAlgn val="ctr"/>
        <c:lblOffset val="100"/>
        <c:noMultiLvlLbl val="0"/>
      </c:catAx>
      <c:valAx>
        <c:axId val="66015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001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extLst xmlns:c16r2="http://schemas.microsoft.com/office/drawing/2015/06/chart">
    <c:ext xmlns:c16="http://schemas.microsoft.com/office/drawing/2014/chart" uri="{E28EC0CA-F0BB-4C9C-879D-F8772B89E7AC}">
      <c16:pivotOptions16>
        <c16:showExpandCollapseFieldButtons val="1"/>
      </c16:pivotOptions16>
    </c:ex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[Book1]Sheet5!PivotTable5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Top 5 Topics for Mortgage Related Complaints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ivotFmts>
      <c:pivotFmt>
        <c:idx val="0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/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9525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>
              <a:bevelT w="0" h="0"/>
            </a:sp3d>
          </c:spPr>
        </c:marker>
      </c:pivotFmt>
      <c:pivotFmt>
        <c:idx val="1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/>
        </c:spPr>
        <c:marker>
          <c:symbol val="none"/>
        </c:marker>
      </c:pivotFmt>
      <c:pivotFmt>
        <c:idx val="2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/>
        </c:spPr>
        <c:marker>
          <c:symbol val="none"/>
        </c:marker>
      </c:pivotFmt>
    </c:pivotFmts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Sheet5!$N$3:$N$4</c:f>
              <c:strCache>
                <c:ptCount val="1"/>
                <c:pt idx="0">
                  <c:v>Mortgage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/>
          </c:spPr>
          <c:invertIfNegative val="0"/>
          <c:cat>
            <c:strRef>
              <c:f>Sheet5!$M$5:$M$10</c:f>
              <c:strCache>
                <c:ptCount val="5"/>
                <c:pt idx="0">
                  <c:v>Account/Loan Management (Servicing)</c:v>
                </c:pt>
                <c:pt idx="1">
                  <c:v>Loan or Closing Process</c:v>
                </c:pt>
                <c:pt idx="2">
                  <c:v>Hardship Assistance</c:v>
                </c:pt>
                <c:pt idx="3">
                  <c:v>Insurance</c:v>
                </c:pt>
                <c:pt idx="4">
                  <c:v>Account/Loan Balance</c:v>
                </c:pt>
              </c:strCache>
            </c:strRef>
          </c:cat>
          <c:val>
            <c:numRef>
              <c:f>Sheet5!$N$5:$N$10</c:f>
              <c:numCache>
                <c:formatCode>General</c:formatCode>
                <c:ptCount val="5"/>
                <c:pt idx="0">
                  <c:v>24</c:v>
                </c:pt>
                <c:pt idx="1">
                  <c:v>23</c:v>
                </c:pt>
                <c:pt idx="2">
                  <c:v>16</c:v>
                </c:pt>
                <c:pt idx="3">
                  <c:v>11</c:v>
                </c:pt>
                <c:pt idx="4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467-4226-978C-E9BE3606B8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6056192"/>
        <c:axId val="66057728"/>
        <c:axId val="0"/>
      </c:bar3DChart>
      <c:catAx>
        <c:axId val="660561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057728"/>
        <c:crosses val="autoZero"/>
        <c:auto val="1"/>
        <c:lblAlgn val="ctr"/>
        <c:lblOffset val="100"/>
        <c:noMultiLvlLbl val="0"/>
      </c:catAx>
      <c:valAx>
        <c:axId val="660577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056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extLst xmlns:c16r2="http://schemas.microsoft.com/office/drawing/2015/06/chart">
    <c:ext xmlns:c16="http://schemas.microsoft.com/office/drawing/2014/chart" uri="{E28EC0CA-F0BB-4C9C-879D-F8772B89E7AC}">
      <c16:pivotOptions16>
        <c16:showExpandCollapseFieldButtons val="1"/>
      </c16:pivotOptions16>
    </c:ex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</c:extLst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Closed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661</c:v>
                </c:pt>
                <c:pt idx="1">
                  <c:v>218</c:v>
                </c:pt>
                <c:pt idx="2">
                  <c:v>354</c:v>
                </c:pt>
                <c:pt idx="3">
                  <c:v>243</c:v>
                </c:pt>
                <c:pt idx="4">
                  <c:v>376</c:v>
                </c:pt>
                <c:pt idx="5">
                  <c:v>490</c:v>
                </c:pt>
                <c:pt idx="6">
                  <c:v>294</c:v>
                </c:pt>
                <c:pt idx="7">
                  <c:v>334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D56-4C3C-893A-80A8E155B78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Charged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Sheet1!$C$2:$C$9</c:f>
              <c:numCache>
                <c:formatCode>General</c:formatCode>
                <c:ptCount val="8"/>
                <c:pt idx="0">
                  <c:v>108</c:v>
                </c:pt>
                <c:pt idx="1">
                  <c:v>122</c:v>
                </c:pt>
                <c:pt idx="2">
                  <c:v>87</c:v>
                </c:pt>
                <c:pt idx="3">
                  <c:v>70</c:v>
                </c:pt>
                <c:pt idx="4">
                  <c:v>81</c:v>
                </c:pt>
                <c:pt idx="5">
                  <c:v>86</c:v>
                </c:pt>
                <c:pt idx="6">
                  <c:v>43</c:v>
                </c:pt>
                <c:pt idx="7">
                  <c:v>58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D56-4C3C-893A-80A8E155B789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5462656"/>
        <c:axId val="65464192"/>
      </c:lineChart>
      <c:catAx>
        <c:axId val="65462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464192"/>
        <c:crosses val="autoZero"/>
        <c:auto val="1"/>
        <c:lblAlgn val="ctr"/>
        <c:lblOffset val="100"/>
        <c:noMultiLvlLbl val="0"/>
      </c:catAx>
      <c:valAx>
        <c:axId val="65464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462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7E092C22-8A65-4F30-8545-43C565FE71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C620892-2731-4ABF-BAC4-551823E270E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DA19807-F743-4427-A711-C1B4D0BAEA56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F4087E1-F89F-4537-8F54-209328E39FD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C945822-C7AD-455B-81AF-54A51D7A20E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46062A9-A8F7-4CC8-BB53-2047FA92B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8262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670451" y="1157830"/>
            <a:ext cx="10809288" cy="5216659"/>
            <a:chOff x="1669293" y="1186483"/>
            <a:chExt cx="8848345" cy="4477933"/>
          </a:xfrm>
          <a:solidFill>
            <a:srgbClr val="525051"/>
          </a:solidFill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02667"/>
              <a:ext cx="8845667" cy="341068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733501" y="1793162"/>
            <a:ext cx="8679915" cy="1249234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en-US" altLang="en-US" dirty="0" err="1">
                <a:latin typeface="Univers 55" pitchFamily="34" charset="0"/>
              </a:rPr>
              <a:t>Univers</a:t>
            </a:r>
            <a:r>
              <a:rPr lang="en-US" altLang="en-US" dirty="0">
                <a:latin typeface="Univers 55" pitchFamily="34" charset="0"/>
              </a:rPr>
              <a:t> 55, 44 </a:t>
            </a:r>
            <a:r>
              <a:rPr lang="en-US" altLang="en-US" dirty="0" err="1">
                <a:latin typeface="Univers 55" pitchFamily="34" charset="0"/>
              </a:rPr>
              <a:t>pt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759237" y="3309191"/>
            <a:ext cx="8673427" cy="2177209"/>
          </a:xfrm>
        </p:spPr>
        <p:txBody>
          <a:bodyPr t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800" b="0">
                <a:solidFill>
                  <a:srgbClr val="FFFEFF"/>
                </a:solidFill>
                <a:latin typeface="+mj-lt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Name of Presenter</a:t>
            </a:r>
          </a:p>
          <a:p>
            <a:r>
              <a:rPr lang="en-US" dirty="0"/>
              <a:t>Job Title</a:t>
            </a:r>
          </a:p>
          <a:p>
            <a:r>
              <a:rPr lang="en-US" dirty="0"/>
              <a:t>Division or Section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08B9EBBA-996F-894A-B54A-D6246ED52CEA}" type="datetimeFigureOut">
              <a:rPr lang="en-US" smtClean="0"/>
              <a:pPr/>
              <a:t>10/3/2017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9B0BDF5-B88C-452D-BAC4-E693CB85C8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69357" y="-1399664"/>
            <a:ext cx="4675188" cy="467518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61F51694-4849-43AB-822A-646A7E241C97}"/>
              </a:ext>
            </a:extLst>
          </p:cNvPr>
          <p:cNvSpPr txBox="1"/>
          <p:nvPr userDrawn="1"/>
        </p:nvSpPr>
        <p:spPr>
          <a:xfrm>
            <a:off x="4285860" y="6374490"/>
            <a:ext cx="36643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C00000"/>
                </a:solidFill>
              </a:rPr>
              <a:t>Safe. Sound. Secure. </a:t>
            </a:r>
          </a:p>
        </p:txBody>
      </p:sp>
    </p:spTree>
    <p:extLst>
      <p:ext uri="{BB962C8B-B14F-4D97-AF65-F5344CB8AC3E}">
        <p14:creationId xmlns:p14="http://schemas.microsoft.com/office/powerpoint/2010/main" val="82375085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F4250BE-1B23-4138-B818-3A1DEA710BA7}"/>
              </a:ext>
            </a:extLst>
          </p:cNvPr>
          <p:cNvSpPr/>
          <p:nvPr userDrawn="1"/>
        </p:nvSpPr>
        <p:spPr>
          <a:xfrm>
            <a:off x="0" y="6269038"/>
            <a:ext cx="12192000" cy="588962"/>
          </a:xfrm>
          <a:prstGeom prst="rect">
            <a:avLst/>
          </a:prstGeom>
          <a:solidFill>
            <a:srgbClr val="D703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AF73A627-6287-4E44-AE81-7B6A9D3FBD8E}"/>
              </a:ext>
            </a:extLst>
          </p:cNvPr>
          <p:cNvSpPr txBox="1"/>
          <p:nvPr userDrawn="1"/>
        </p:nvSpPr>
        <p:spPr>
          <a:xfrm>
            <a:off x="4422706" y="6379803"/>
            <a:ext cx="36643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Safe. Sound. Secure.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2F20DC97-E4EC-4668-BD8D-5EED4492FFA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26046" y="-717211"/>
            <a:ext cx="2939908" cy="293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332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F4250BE-1B23-4138-B818-3A1DEA710BA7}"/>
              </a:ext>
            </a:extLst>
          </p:cNvPr>
          <p:cNvSpPr/>
          <p:nvPr userDrawn="1"/>
        </p:nvSpPr>
        <p:spPr>
          <a:xfrm>
            <a:off x="0" y="6269038"/>
            <a:ext cx="12192000" cy="588962"/>
          </a:xfrm>
          <a:prstGeom prst="rect">
            <a:avLst/>
          </a:prstGeom>
          <a:solidFill>
            <a:srgbClr val="D703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08D78746-0B2B-4F28-A45A-D18F3D4712D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171950" y="-1816100"/>
            <a:ext cx="4559300" cy="45593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AA029C0-FC56-4B65-BD43-5ACCE38452AD}"/>
              </a:ext>
            </a:extLst>
          </p:cNvPr>
          <p:cNvSpPr txBox="1"/>
          <p:nvPr userDrawn="1"/>
        </p:nvSpPr>
        <p:spPr>
          <a:xfrm>
            <a:off x="4422706" y="6376164"/>
            <a:ext cx="36643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Safe. Sound. Secure. </a:t>
            </a:r>
          </a:p>
        </p:txBody>
      </p:sp>
    </p:spTree>
    <p:extLst>
      <p:ext uri="{BB962C8B-B14F-4D97-AF65-F5344CB8AC3E}">
        <p14:creationId xmlns:p14="http://schemas.microsoft.com/office/powerpoint/2010/main" val="1495543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10/3/2017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734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7" r:id="rId1"/>
    <p:sldLayoutId id="2147483968" r:id="rId2"/>
    <p:sldLayoutId id="2147483978" r:id="rId3"/>
  </p:sldLayoutIdLst>
  <p:hf sldNum="0" hdr="0" ftr="0" dt="0"/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://www.com.ohio.gov/documents/real_COM3688REComplaintForm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9fi54S8nwUA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.ohio.gov/documents/real_HB532EPI.pdf" TargetMode="External"/><Relationship Id="rId2" Type="http://schemas.openxmlformats.org/officeDocument/2006/relationships/hyperlink" Target="https://www.youtube.com/watch?v=Jl0SQsPaZEA&amp;feature=youtu.be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Web.dfi@com.ohio.gov" TargetMode="External"/><Relationship Id="rId2" Type="http://schemas.openxmlformats.org/officeDocument/2006/relationships/hyperlink" Target="mailto:WebReal@com.state.oh.u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8BDF0659-DD1D-4081-80F7-90E0923507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3501" y="1442045"/>
            <a:ext cx="8679915" cy="1585038"/>
          </a:xfrm>
        </p:spPr>
        <p:txBody>
          <a:bodyPr bIns="0" anchor="b">
            <a:normAutofit fontScale="90000"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en-US" altLang="en-US" dirty="0">
                <a:latin typeface="Univers 55" pitchFamily="34" charset="0"/>
              </a:rPr>
              <a:t/>
            </a:r>
            <a:br>
              <a:rPr lang="en-US" altLang="en-US" dirty="0">
                <a:latin typeface="Univers 55" pitchFamily="34" charset="0"/>
              </a:rPr>
            </a:br>
            <a:r>
              <a:rPr lang="en-US" altLang="en-US" sz="4900" dirty="0">
                <a:latin typeface="Univers 55"/>
                <a:cs typeface="Arial" panose="020B0604020202020204" pitchFamily="34" charset="0"/>
              </a:rPr>
              <a:t>National Title Company </a:t>
            </a:r>
            <a:br>
              <a:rPr lang="en-US" altLang="en-US" sz="4900" dirty="0">
                <a:latin typeface="Univers 55"/>
                <a:cs typeface="Arial" panose="020B0604020202020204" pitchFamily="34" charset="0"/>
              </a:rPr>
            </a:br>
            <a:r>
              <a:rPr lang="en-US" altLang="en-US" sz="4900" dirty="0">
                <a:latin typeface="Univers 55"/>
                <a:cs typeface="Arial" panose="020B0604020202020204" pitchFamily="34" charset="0"/>
              </a:rPr>
              <a:t>Breakfast Meeting</a:t>
            </a:r>
            <a:endParaRPr lang="en-US" sz="4900" dirty="0">
              <a:latin typeface="Univers 55"/>
              <a:cs typeface="Arial" panose="020B0604020202020204" pitchFamily="34" charset="0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xmlns="" id="{5787793E-DBB8-42C7-BA20-C50874D808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2321" y="3142043"/>
            <a:ext cx="4120453" cy="2698319"/>
          </a:xfrm>
        </p:spPr>
        <p:txBody>
          <a:bodyPr t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800" b="0">
                <a:solidFill>
                  <a:srgbClr val="FFFEFF"/>
                </a:solidFill>
                <a:latin typeface="+mj-lt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Division of Real Estate &amp; Professional Licensing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Kimberley Wells, Division Counsel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Shannon Drawns, Enforcement Chief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xmlns="" id="{5787793E-DBB8-42C7-BA20-C50874D8088F}"/>
              </a:ext>
            </a:extLst>
          </p:cNvPr>
          <p:cNvSpPr txBox="1">
            <a:spLocks/>
          </p:cNvSpPr>
          <p:nvPr/>
        </p:nvSpPr>
        <p:spPr>
          <a:xfrm>
            <a:off x="6292963" y="3142043"/>
            <a:ext cx="4120453" cy="2698319"/>
          </a:xfrm>
          <a:prstGeom prst="rect">
            <a:avLst/>
          </a:prstGeom>
        </p:spPr>
        <p:txBody>
          <a:bodyPr vert="horz" lIns="91440" tIns="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2800" b="0" kern="1200">
                <a:solidFill>
                  <a:srgbClr val="FFFEFF"/>
                </a:solidFill>
                <a:effectLst/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Division of Financial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Institutions</a:t>
            </a:r>
          </a:p>
          <a:p>
            <a:pPr lvl="0">
              <a:buClr>
                <a:srgbClr val="86270D"/>
              </a:buClr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Zach Luck, Deputy Superintendent </a:t>
            </a:r>
          </a:p>
          <a:p>
            <a:pPr lvl="0">
              <a:buClr>
                <a:srgbClr val="86270D"/>
              </a:buClr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Samantha McCauley, Program Administrator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13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D6CF9758-A592-4033-A444-6A78E7CC6B1A}"/>
              </a:ext>
            </a:extLst>
          </p:cNvPr>
          <p:cNvSpPr txBox="1">
            <a:spLocks/>
          </p:cNvSpPr>
          <p:nvPr/>
        </p:nvSpPr>
        <p:spPr>
          <a:xfrm>
            <a:off x="525272" y="1596828"/>
            <a:ext cx="1129159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3200" b="1" dirty="0">
                <a:latin typeface="Univers 55" pitchFamily="34" charset="0"/>
              </a:rPr>
              <a:t>Division of Real Estate &amp; Professional Licensing </a:t>
            </a:r>
            <a:br>
              <a:rPr lang="en-US" altLang="en-US" sz="3200" b="1" dirty="0">
                <a:latin typeface="Univers 55" pitchFamily="34" charset="0"/>
              </a:rPr>
            </a:br>
            <a:endParaRPr lang="en-US" altLang="en-US" sz="2800" b="1" dirty="0">
              <a:latin typeface="Univers 55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F989AECF-6340-417F-ABD6-23A973F5CAA8}"/>
              </a:ext>
            </a:extLst>
          </p:cNvPr>
          <p:cNvSpPr txBox="1">
            <a:spLocks/>
          </p:cNvSpPr>
          <p:nvPr/>
        </p:nvSpPr>
        <p:spPr>
          <a:xfrm>
            <a:off x="983636" y="2194958"/>
            <a:ext cx="7580262" cy="371422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Univers 55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Univers 55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2400" dirty="0"/>
              <a:t>Two types of licenses: sales and broker</a:t>
            </a:r>
          </a:p>
          <a:p>
            <a:pPr marL="0" indent="0">
              <a:buNone/>
            </a:pPr>
            <a:r>
              <a:rPr lang="en-US" altLang="en-US" sz="2400" dirty="0"/>
              <a:t>Process for obtaining a sales license</a:t>
            </a:r>
          </a:p>
          <a:p>
            <a:pPr lvl="0"/>
            <a:r>
              <a:rPr lang="en-US" dirty="0"/>
              <a:t>Completion of Pre-licensure education for sales license: </a:t>
            </a:r>
          </a:p>
          <a:p>
            <a:pPr lvl="1"/>
            <a:r>
              <a:rPr lang="en-US" dirty="0"/>
              <a:t>Real estate law</a:t>
            </a:r>
          </a:p>
          <a:p>
            <a:pPr lvl="1"/>
            <a:r>
              <a:rPr lang="en-US" dirty="0"/>
              <a:t>Principles and practice</a:t>
            </a:r>
          </a:p>
          <a:p>
            <a:pPr lvl="1"/>
            <a:r>
              <a:rPr lang="en-US" dirty="0"/>
              <a:t>Finance</a:t>
            </a:r>
          </a:p>
          <a:p>
            <a:pPr lvl="1"/>
            <a:r>
              <a:rPr lang="en-US" dirty="0"/>
              <a:t>Appraisal</a:t>
            </a:r>
          </a:p>
          <a:p>
            <a:pPr lvl="0"/>
            <a:r>
              <a:rPr lang="en-US" dirty="0"/>
              <a:t>Filing of an application to sit for sales exam</a:t>
            </a:r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xmlns="" id="{31A65DE3-94A8-49AE-B769-65EA5161C643}"/>
              </a:ext>
            </a:extLst>
          </p:cNvPr>
          <p:cNvSpPr txBox="1">
            <a:spLocks/>
          </p:cNvSpPr>
          <p:nvPr/>
        </p:nvSpPr>
        <p:spPr>
          <a:xfrm>
            <a:off x="11562080" y="165531"/>
            <a:ext cx="914400" cy="32004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1600" smtClean="0">
                <a:solidFill>
                  <a:schemeClr val="bg1">
                    <a:lumMod val="65000"/>
                  </a:schemeClr>
                </a:solidFill>
              </a:rPr>
              <a:pPr/>
              <a:t>10</a:t>
            </a:fld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677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D6CF9758-A592-4033-A444-6A78E7CC6B1A}"/>
              </a:ext>
            </a:extLst>
          </p:cNvPr>
          <p:cNvSpPr txBox="1">
            <a:spLocks/>
          </p:cNvSpPr>
          <p:nvPr/>
        </p:nvSpPr>
        <p:spPr>
          <a:xfrm>
            <a:off x="525272" y="1274721"/>
            <a:ext cx="11666728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3200" b="1" dirty="0">
                <a:latin typeface="Univers 55" pitchFamily="34" charset="0"/>
              </a:rPr>
              <a:t>Division of Real Estate &amp; Professional Licensing </a:t>
            </a:r>
            <a:br>
              <a:rPr lang="en-US" altLang="en-US" sz="3200" b="1" dirty="0">
                <a:latin typeface="Univers 55" pitchFamily="34" charset="0"/>
              </a:rPr>
            </a:br>
            <a:endParaRPr lang="en-US" altLang="en-US" sz="3200" b="1" dirty="0">
              <a:latin typeface="Univers 55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F989AECF-6340-417F-ABD6-23A973F5CAA8}"/>
              </a:ext>
            </a:extLst>
          </p:cNvPr>
          <p:cNvSpPr txBox="1">
            <a:spLocks/>
          </p:cNvSpPr>
          <p:nvPr/>
        </p:nvSpPr>
        <p:spPr>
          <a:xfrm>
            <a:off x="1003300" y="1801525"/>
            <a:ext cx="10952726" cy="42944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Univers 55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Univers 55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US" sz="2400" dirty="0"/>
              <a:t>Broker license requirements </a:t>
            </a:r>
          </a:p>
          <a:p>
            <a:r>
              <a:rPr lang="en-US" dirty="0"/>
              <a:t>Must have been a salesperson for two out of last five years and have completed 20 transactions</a:t>
            </a:r>
          </a:p>
          <a:p>
            <a:r>
              <a:rPr lang="en-US" dirty="0"/>
              <a:t>Must complete four additional pre-licensure courses: </a:t>
            </a:r>
          </a:p>
          <a:p>
            <a:pPr lvl="1"/>
            <a:r>
              <a:rPr lang="en-US" dirty="0"/>
              <a:t>Financial Management</a:t>
            </a:r>
          </a:p>
          <a:p>
            <a:pPr lvl="1"/>
            <a:r>
              <a:rPr lang="en-US" dirty="0"/>
              <a:t>Human Resources or Personnel Management</a:t>
            </a:r>
          </a:p>
          <a:p>
            <a:pPr lvl="1"/>
            <a:r>
              <a:rPr lang="en-US" dirty="0"/>
              <a:t>Applied Business Economics</a:t>
            </a:r>
          </a:p>
          <a:p>
            <a:pPr lvl="1"/>
            <a:r>
              <a:rPr lang="en-US" dirty="0"/>
              <a:t>Business Law and a minimum of two years of postsecondary education, or equivalent hours of 60 semester hours or 90 quarter hours (four additional hours may be included in postsecondary education)</a:t>
            </a:r>
          </a:p>
          <a:p>
            <a:pPr lvl="0"/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xmlns="" id="{31A65DE3-94A8-49AE-B769-65EA5161C643}"/>
              </a:ext>
            </a:extLst>
          </p:cNvPr>
          <p:cNvSpPr txBox="1">
            <a:spLocks/>
          </p:cNvSpPr>
          <p:nvPr/>
        </p:nvSpPr>
        <p:spPr>
          <a:xfrm>
            <a:off x="11562080" y="165531"/>
            <a:ext cx="914400" cy="32004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1600" smtClean="0">
                <a:solidFill>
                  <a:schemeClr val="bg1">
                    <a:lumMod val="65000"/>
                  </a:schemeClr>
                </a:solidFill>
              </a:rPr>
              <a:pPr/>
              <a:t>11</a:t>
            </a:fld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573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D6CF9758-A592-4033-A444-6A78E7CC6B1A}"/>
              </a:ext>
            </a:extLst>
          </p:cNvPr>
          <p:cNvSpPr txBox="1">
            <a:spLocks/>
          </p:cNvSpPr>
          <p:nvPr/>
        </p:nvSpPr>
        <p:spPr>
          <a:xfrm>
            <a:off x="525272" y="1381676"/>
            <a:ext cx="11036808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3200" b="1" dirty="0">
                <a:latin typeface="Univers 55" pitchFamily="34" charset="0"/>
              </a:rPr>
              <a:t>Division of Real Estate &amp; Professional Licensing – </a:t>
            </a:r>
          </a:p>
          <a:p>
            <a:r>
              <a:rPr lang="en-US" sz="3200" b="1" dirty="0">
                <a:latin typeface="Univers 55"/>
              </a:rPr>
              <a:t>Do’s and Don’ts of licensure</a:t>
            </a:r>
            <a:r>
              <a:rPr lang="en-US" altLang="en-US" sz="3200" b="1" dirty="0">
                <a:latin typeface="Univers 55" pitchFamily="34" charset="0"/>
              </a:rPr>
              <a:t/>
            </a:r>
            <a:br>
              <a:rPr lang="en-US" altLang="en-US" sz="3200" b="1" dirty="0">
                <a:latin typeface="Univers 55" pitchFamily="34" charset="0"/>
              </a:rPr>
            </a:br>
            <a:endParaRPr lang="en-US" altLang="en-US" sz="2800" b="1" dirty="0">
              <a:latin typeface="Univers 55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F989AECF-6340-417F-ABD6-23A973F5CAA8}"/>
              </a:ext>
            </a:extLst>
          </p:cNvPr>
          <p:cNvSpPr txBox="1">
            <a:spLocks/>
          </p:cNvSpPr>
          <p:nvPr/>
        </p:nvSpPr>
        <p:spPr>
          <a:xfrm>
            <a:off x="1003300" y="2360925"/>
            <a:ext cx="10964582" cy="45259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Univers 55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Univers 55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None/>
            </a:pPr>
            <a:r>
              <a:rPr lang="en-US" sz="2400" dirty="0"/>
              <a:t>Do’s:</a:t>
            </a:r>
          </a:p>
          <a:p>
            <a:pPr marL="228600" lvl="1"/>
            <a:r>
              <a:rPr lang="en-US" dirty="0"/>
              <a:t>Complete renewal applications and continuing education timely</a:t>
            </a:r>
          </a:p>
          <a:p>
            <a:pPr lvl="0"/>
            <a:r>
              <a:rPr lang="en-US" dirty="0"/>
              <a:t>Properly complete all applications</a:t>
            </a:r>
          </a:p>
          <a:p>
            <a:pPr lvl="1"/>
            <a:r>
              <a:rPr lang="en-US" dirty="0"/>
              <a:t>disclose ethical history (convictions, investigations, discipline)</a:t>
            </a:r>
          </a:p>
          <a:p>
            <a:pPr lvl="0"/>
            <a:r>
              <a:rPr lang="en-US" dirty="0"/>
              <a:t>Update address with the Division</a:t>
            </a:r>
          </a:p>
          <a:p>
            <a:pPr lvl="0"/>
            <a:r>
              <a:rPr lang="en-US" dirty="0"/>
              <a:t>Provide written notice to the Superintendent within 15 days of a conviction </a:t>
            </a:r>
          </a:p>
          <a:p>
            <a:pPr lvl="0"/>
            <a:r>
              <a:rPr lang="en-US" dirty="0"/>
              <a:t>Maintain transaction files for at least three years from the date of the transaction and cooperate during division investigations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xmlns="" id="{31A65DE3-94A8-49AE-B769-65EA5161C643}"/>
              </a:ext>
            </a:extLst>
          </p:cNvPr>
          <p:cNvSpPr txBox="1">
            <a:spLocks/>
          </p:cNvSpPr>
          <p:nvPr/>
        </p:nvSpPr>
        <p:spPr>
          <a:xfrm>
            <a:off x="11562080" y="165531"/>
            <a:ext cx="914400" cy="32004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1600" smtClean="0">
                <a:solidFill>
                  <a:schemeClr val="bg1">
                    <a:lumMod val="65000"/>
                  </a:schemeClr>
                </a:solidFill>
              </a:rPr>
              <a:pPr/>
              <a:t>12</a:t>
            </a:fld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861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D6CF9758-A592-4033-A444-6A78E7CC6B1A}"/>
              </a:ext>
            </a:extLst>
          </p:cNvPr>
          <p:cNvSpPr txBox="1">
            <a:spLocks/>
          </p:cNvSpPr>
          <p:nvPr/>
        </p:nvSpPr>
        <p:spPr>
          <a:xfrm>
            <a:off x="525271" y="1497321"/>
            <a:ext cx="11442611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3200" b="1" dirty="0">
                <a:latin typeface="Univers 55" pitchFamily="34" charset="0"/>
              </a:rPr>
              <a:t>Division of Real Estate &amp; Professional Licensing – </a:t>
            </a:r>
          </a:p>
          <a:p>
            <a:r>
              <a:rPr lang="en-US" sz="3200" b="1" dirty="0">
                <a:latin typeface="Univers 55"/>
              </a:rPr>
              <a:t>Do’s and Don’ts</a:t>
            </a:r>
            <a:r>
              <a:rPr lang="en-US" altLang="en-US" sz="3200" b="1" dirty="0">
                <a:latin typeface="Univers 55" pitchFamily="34" charset="0"/>
              </a:rPr>
              <a:t/>
            </a:r>
            <a:br>
              <a:rPr lang="en-US" altLang="en-US" sz="3200" b="1" dirty="0">
                <a:latin typeface="Univers 55" pitchFamily="34" charset="0"/>
              </a:rPr>
            </a:br>
            <a:endParaRPr lang="en-US" altLang="en-US" sz="2800" b="1" dirty="0">
              <a:latin typeface="Univers 55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F989AECF-6340-417F-ABD6-23A973F5CAA8}"/>
              </a:ext>
            </a:extLst>
          </p:cNvPr>
          <p:cNvSpPr txBox="1">
            <a:spLocks/>
          </p:cNvSpPr>
          <p:nvPr/>
        </p:nvSpPr>
        <p:spPr>
          <a:xfrm>
            <a:off x="1003300" y="2715718"/>
            <a:ext cx="10470945" cy="312464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Univers 55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Univers 55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None/>
            </a:pPr>
            <a:r>
              <a:rPr lang="en-US" sz="2400" dirty="0"/>
              <a:t>Don’ts:</a:t>
            </a:r>
          </a:p>
          <a:p>
            <a:pPr lvl="0"/>
            <a:r>
              <a:rPr lang="en-US" dirty="0"/>
              <a:t>Don’t affiliate with more than one brokerage (unless as a principal broker with authority to affiliate with more than one brokerage)</a:t>
            </a:r>
          </a:p>
          <a:p>
            <a:pPr lvl="0"/>
            <a:r>
              <a:rPr lang="en-US" dirty="0"/>
              <a:t>Fail to include broker or management level licensee: </a:t>
            </a:r>
          </a:p>
          <a:p>
            <a:pPr lvl="1"/>
            <a:r>
              <a:rPr lang="en-US" dirty="0"/>
              <a:t>obtain necessary guidance/advice from broker, management level licensee, and/or legal counsel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xmlns="" id="{31A65DE3-94A8-49AE-B769-65EA5161C643}"/>
              </a:ext>
            </a:extLst>
          </p:cNvPr>
          <p:cNvSpPr txBox="1">
            <a:spLocks/>
          </p:cNvSpPr>
          <p:nvPr/>
        </p:nvSpPr>
        <p:spPr>
          <a:xfrm>
            <a:off x="11562080" y="165531"/>
            <a:ext cx="914400" cy="32004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1600" smtClean="0">
                <a:solidFill>
                  <a:schemeClr val="bg1">
                    <a:lumMod val="65000"/>
                  </a:schemeClr>
                </a:solidFill>
              </a:rPr>
              <a:pPr/>
              <a:t>13</a:t>
            </a:fld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8679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D6CF9758-A592-4033-A444-6A78E7CC6B1A}"/>
              </a:ext>
            </a:extLst>
          </p:cNvPr>
          <p:cNvSpPr txBox="1">
            <a:spLocks/>
          </p:cNvSpPr>
          <p:nvPr/>
        </p:nvSpPr>
        <p:spPr>
          <a:xfrm>
            <a:off x="525271" y="1340714"/>
            <a:ext cx="11235319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3200" b="1" dirty="0">
                <a:latin typeface="Univers 55" pitchFamily="34" charset="0"/>
              </a:rPr>
              <a:t>Division of Real Estate &amp; Professional Licensing  </a:t>
            </a:r>
          </a:p>
          <a:p>
            <a:r>
              <a:rPr lang="en-US" altLang="en-US" sz="3200" b="1" dirty="0">
                <a:latin typeface="Univers 55" pitchFamily="34" charset="0"/>
              </a:rPr>
              <a:t>Complaints</a:t>
            </a:r>
            <a:br>
              <a:rPr lang="en-US" altLang="en-US" sz="3200" b="1" dirty="0">
                <a:latin typeface="Univers 55" pitchFamily="34" charset="0"/>
              </a:rPr>
            </a:br>
            <a:endParaRPr lang="en-US" altLang="en-US" sz="2800" b="1" dirty="0">
              <a:latin typeface="Univers 55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F989AECF-6340-417F-ABD6-23A973F5CAA8}"/>
              </a:ext>
            </a:extLst>
          </p:cNvPr>
          <p:cNvSpPr txBox="1">
            <a:spLocks/>
          </p:cNvSpPr>
          <p:nvPr/>
        </p:nvSpPr>
        <p:spPr>
          <a:xfrm>
            <a:off x="1003299" y="2603797"/>
            <a:ext cx="7154397" cy="264663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Univers 55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Univers 55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dirty="0"/>
              <a:t>Complaint form is available on the division’s website at: </a:t>
            </a:r>
            <a:r>
              <a:rPr lang="en-US" dirty="0">
                <a:hlinkClick r:id="rId2"/>
              </a:rPr>
              <a:t>http://www.com.ohio.gov/documents/real_COM3688REComplaintForm.pdf</a:t>
            </a:r>
            <a:r>
              <a:rPr lang="en-US" dirty="0"/>
              <a:t> </a:t>
            </a:r>
          </a:p>
          <a:p>
            <a:pPr lvl="0"/>
            <a:endParaRPr lang="en-US" dirty="0"/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xmlns="" id="{31A65DE3-94A8-49AE-B769-65EA5161C643}"/>
              </a:ext>
            </a:extLst>
          </p:cNvPr>
          <p:cNvSpPr txBox="1">
            <a:spLocks/>
          </p:cNvSpPr>
          <p:nvPr/>
        </p:nvSpPr>
        <p:spPr>
          <a:xfrm>
            <a:off x="11562080" y="165531"/>
            <a:ext cx="914400" cy="32004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1600" smtClean="0">
                <a:solidFill>
                  <a:schemeClr val="bg1">
                    <a:lumMod val="65000"/>
                  </a:schemeClr>
                </a:solidFill>
              </a:rPr>
              <a:pPr/>
              <a:t>14</a:t>
            </a:fld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6208" y="2074986"/>
            <a:ext cx="3205871" cy="402997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312473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D6CF9758-A592-4033-A444-6A78E7CC6B1A}"/>
              </a:ext>
            </a:extLst>
          </p:cNvPr>
          <p:cNvSpPr txBox="1">
            <a:spLocks/>
          </p:cNvSpPr>
          <p:nvPr/>
        </p:nvSpPr>
        <p:spPr>
          <a:xfrm>
            <a:off x="525271" y="1443943"/>
            <a:ext cx="11207183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3200" b="1" dirty="0">
                <a:latin typeface="Univers 55" pitchFamily="34" charset="0"/>
              </a:rPr>
              <a:t>Division of Real Estate &amp; Professional Licensing – </a:t>
            </a:r>
          </a:p>
          <a:p>
            <a:r>
              <a:rPr lang="en-US" altLang="en-US" sz="3200" b="1" dirty="0">
                <a:latin typeface="Univers 55" pitchFamily="34" charset="0"/>
              </a:rPr>
              <a:t>Complaint Process</a:t>
            </a:r>
            <a:br>
              <a:rPr lang="en-US" altLang="en-US" sz="3200" b="1" dirty="0">
                <a:latin typeface="Univers 55" pitchFamily="34" charset="0"/>
              </a:rPr>
            </a:br>
            <a:endParaRPr lang="en-US" altLang="en-US" sz="2800" b="1" dirty="0">
              <a:latin typeface="Univers 55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F989AECF-6340-417F-ABD6-23A973F5CAA8}"/>
              </a:ext>
            </a:extLst>
          </p:cNvPr>
          <p:cNvSpPr txBox="1">
            <a:spLocks/>
          </p:cNvSpPr>
          <p:nvPr/>
        </p:nvSpPr>
        <p:spPr>
          <a:xfrm>
            <a:off x="1003300" y="2675581"/>
            <a:ext cx="9615539" cy="295830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Univers 55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Univers 55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dirty="0"/>
              <a:t>Investigation, Legal review, Superintendent review</a:t>
            </a:r>
          </a:p>
          <a:p>
            <a:pPr lvl="1"/>
            <a:r>
              <a:rPr lang="en-US" dirty="0"/>
              <a:t>NFA, Advisory</a:t>
            </a:r>
          </a:p>
          <a:p>
            <a:pPr lvl="1"/>
            <a:r>
              <a:rPr lang="en-US" dirty="0"/>
              <a:t>Charges: notice of hearing, settlement</a:t>
            </a:r>
          </a:p>
          <a:p>
            <a:pPr lvl="1"/>
            <a:r>
              <a:rPr lang="en-US" dirty="0"/>
              <a:t>Discipline determined by Ohio Real Estate Commission (OREC) </a:t>
            </a:r>
          </a:p>
          <a:p>
            <a:pPr lvl="0"/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xmlns="" id="{31A65DE3-94A8-49AE-B769-65EA5161C643}"/>
              </a:ext>
            </a:extLst>
          </p:cNvPr>
          <p:cNvSpPr txBox="1">
            <a:spLocks/>
          </p:cNvSpPr>
          <p:nvPr/>
        </p:nvSpPr>
        <p:spPr>
          <a:xfrm>
            <a:off x="11562080" y="165531"/>
            <a:ext cx="914400" cy="32004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1600" smtClean="0">
                <a:solidFill>
                  <a:schemeClr val="bg1">
                    <a:lumMod val="65000"/>
                  </a:schemeClr>
                </a:solidFill>
              </a:rPr>
              <a:pPr/>
              <a:t>15</a:t>
            </a:fld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207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D6CF9758-A592-4033-A444-6A78E7CC6B1A}"/>
              </a:ext>
            </a:extLst>
          </p:cNvPr>
          <p:cNvSpPr txBox="1">
            <a:spLocks/>
          </p:cNvSpPr>
          <p:nvPr/>
        </p:nvSpPr>
        <p:spPr>
          <a:xfrm>
            <a:off x="588340" y="1170465"/>
            <a:ext cx="10973740" cy="65092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3200" b="1" dirty="0">
                <a:latin typeface="Univers 55" pitchFamily="34" charset="0"/>
              </a:rPr>
              <a:t>Division of Real Estate &amp; Professional Licensing </a:t>
            </a:r>
            <a:br>
              <a:rPr lang="en-US" altLang="en-US" sz="3200" b="1" dirty="0">
                <a:latin typeface="Univers 55" pitchFamily="34" charset="0"/>
              </a:rPr>
            </a:br>
            <a:endParaRPr lang="en-US" altLang="en-US" sz="2800" b="1" dirty="0">
              <a:latin typeface="Univers 55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F989AECF-6340-417F-ABD6-23A973F5CAA8}"/>
              </a:ext>
            </a:extLst>
          </p:cNvPr>
          <p:cNvSpPr txBox="1">
            <a:spLocks/>
          </p:cNvSpPr>
          <p:nvPr/>
        </p:nvSpPr>
        <p:spPr>
          <a:xfrm>
            <a:off x="942916" y="2661584"/>
            <a:ext cx="4276065" cy="352355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Univers 55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Univers 55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dirty="0"/>
              <a:t>Property management</a:t>
            </a:r>
          </a:p>
          <a:p>
            <a:pPr lvl="0"/>
            <a:r>
              <a:rPr lang="en-US" dirty="0"/>
              <a:t>Unauthorized lockbox access</a:t>
            </a:r>
          </a:p>
          <a:p>
            <a:pPr lvl="0"/>
            <a:r>
              <a:rPr lang="en-US" dirty="0"/>
              <a:t>Dispute of earnest money disbursement</a:t>
            </a:r>
          </a:p>
          <a:p>
            <a:pPr lvl="0"/>
            <a:r>
              <a:rPr lang="en-US" dirty="0"/>
              <a:t>Advertising non-compliance</a:t>
            </a:r>
          </a:p>
          <a:p>
            <a:pPr lvl="0"/>
            <a:r>
              <a:rPr lang="en-US" dirty="0"/>
              <a:t>Sales licensee working outside of brokerage (ex. Separate LLC)</a:t>
            </a:r>
          </a:p>
          <a:p>
            <a:pPr lvl="0"/>
            <a:r>
              <a:rPr lang="en-US" dirty="0"/>
              <a:t>Unlicensed activity</a:t>
            </a:r>
          </a:p>
          <a:p>
            <a:pPr lvl="0"/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xmlns="" id="{31A65DE3-94A8-49AE-B769-65EA5161C643}"/>
              </a:ext>
            </a:extLst>
          </p:cNvPr>
          <p:cNvSpPr txBox="1">
            <a:spLocks/>
          </p:cNvSpPr>
          <p:nvPr/>
        </p:nvSpPr>
        <p:spPr>
          <a:xfrm>
            <a:off x="11562080" y="165531"/>
            <a:ext cx="914400" cy="32004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1600" smtClean="0">
                <a:solidFill>
                  <a:schemeClr val="bg1">
                    <a:lumMod val="65000"/>
                  </a:schemeClr>
                </a:solidFill>
              </a:rPr>
              <a:pPr/>
              <a:t>16</a:t>
            </a:fld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22830" y="2812211"/>
            <a:ext cx="52707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791C29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2000" dirty="0"/>
              <a:t>Inconsistent or unsupported adjustments</a:t>
            </a:r>
          </a:p>
          <a:p>
            <a:pPr marL="285750" indent="-285750">
              <a:buClr>
                <a:srgbClr val="791C29"/>
              </a:buClr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85750" indent="-285750">
              <a:buClr>
                <a:srgbClr val="791C29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Not reporting or explaining significant assistance</a:t>
            </a:r>
          </a:p>
          <a:p>
            <a:pPr marL="285750" indent="-285750">
              <a:buClr>
                <a:srgbClr val="791C29"/>
              </a:buClr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85750" indent="-285750">
              <a:buClr>
                <a:srgbClr val="791C29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No inspection of subject</a:t>
            </a:r>
          </a:p>
          <a:p>
            <a:pPr marL="285750" indent="-285750">
              <a:buClr>
                <a:srgbClr val="791C29"/>
              </a:buClr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85750" indent="-285750">
              <a:buClr>
                <a:srgbClr val="791C29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Use of inaccurate photographs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32526" y="2010656"/>
            <a:ext cx="75799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Univers 55"/>
              </a:rPr>
              <a:t>Most Common Complaints- Real Estate and Appraiser</a:t>
            </a:r>
          </a:p>
        </p:txBody>
      </p:sp>
    </p:spTree>
    <p:extLst>
      <p:ext uri="{BB962C8B-B14F-4D97-AF65-F5344CB8AC3E}">
        <p14:creationId xmlns:p14="http://schemas.microsoft.com/office/powerpoint/2010/main" val="5310629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D6CF9758-A592-4033-A444-6A78E7CC6B1A}"/>
              </a:ext>
            </a:extLst>
          </p:cNvPr>
          <p:cNvSpPr txBox="1">
            <a:spLocks/>
          </p:cNvSpPr>
          <p:nvPr/>
        </p:nvSpPr>
        <p:spPr>
          <a:xfrm>
            <a:off x="1111868" y="1273788"/>
            <a:ext cx="9826426" cy="10755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3200" b="1" dirty="0">
                <a:latin typeface="Univers 55" pitchFamily="34" charset="0"/>
              </a:rPr>
              <a:t>Division of Real Estate &amp; Professional Licensing – Compliance/Violations </a:t>
            </a:r>
            <a:br>
              <a:rPr lang="en-US" altLang="en-US" sz="3200" b="1" dirty="0">
                <a:latin typeface="Univers 55" pitchFamily="34" charset="0"/>
              </a:rPr>
            </a:br>
            <a:endParaRPr lang="en-US" altLang="en-US" sz="2800" b="1" dirty="0">
              <a:latin typeface="Univers 55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F989AECF-6340-417F-ABD6-23A973F5CAA8}"/>
              </a:ext>
            </a:extLst>
          </p:cNvPr>
          <p:cNvSpPr txBox="1">
            <a:spLocks/>
          </p:cNvSpPr>
          <p:nvPr/>
        </p:nvSpPr>
        <p:spPr>
          <a:xfrm>
            <a:off x="1202915" y="2349290"/>
            <a:ext cx="10311442" cy="349079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Univers 55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Univers 55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buNone/>
            </a:pPr>
            <a:r>
              <a:rPr lang="en-US" dirty="0"/>
              <a:t>Common Investigations:</a:t>
            </a:r>
          </a:p>
          <a:p>
            <a:pPr lvl="0"/>
            <a:r>
              <a:rPr lang="en-US" dirty="0"/>
              <a:t>Property management deficiencies and unlicensed activity are common</a:t>
            </a:r>
          </a:p>
          <a:p>
            <a:pPr lvl="0"/>
            <a:r>
              <a:rPr lang="en-US" dirty="0"/>
              <a:t> Inquiries related to advertising compliance are common: </a:t>
            </a:r>
          </a:p>
          <a:p>
            <a:pPr lvl="1"/>
            <a:r>
              <a:rPr lang="en-US" dirty="0"/>
              <a:t>real estate teams</a:t>
            </a:r>
          </a:p>
          <a:p>
            <a:pPr lvl="1"/>
            <a:r>
              <a:rPr lang="en-US" dirty="0"/>
              <a:t>equal prominence</a:t>
            </a:r>
          </a:p>
          <a:p>
            <a:pPr lvl="1"/>
            <a:r>
              <a:rPr lang="en-US" dirty="0"/>
              <a:t>authority to list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xmlns="" id="{31A65DE3-94A8-49AE-B769-65EA5161C643}"/>
              </a:ext>
            </a:extLst>
          </p:cNvPr>
          <p:cNvSpPr txBox="1">
            <a:spLocks/>
          </p:cNvSpPr>
          <p:nvPr/>
        </p:nvSpPr>
        <p:spPr>
          <a:xfrm>
            <a:off x="11562080" y="165531"/>
            <a:ext cx="914400" cy="32004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1600" smtClean="0">
                <a:solidFill>
                  <a:schemeClr val="bg1">
                    <a:lumMod val="65000"/>
                  </a:schemeClr>
                </a:solidFill>
              </a:rPr>
              <a:pPr/>
              <a:t>17</a:t>
            </a:fld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7930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D6CF9758-A592-4033-A444-6A78E7CC6B1A}"/>
              </a:ext>
            </a:extLst>
          </p:cNvPr>
          <p:cNvSpPr txBox="1">
            <a:spLocks/>
          </p:cNvSpPr>
          <p:nvPr/>
        </p:nvSpPr>
        <p:spPr>
          <a:xfrm>
            <a:off x="525272" y="1362020"/>
            <a:ext cx="11666728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3200" b="1" dirty="0">
                <a:latin typeface="Univers 55" pitchFamily="34" charset="0"/>
              </a:rPr>
              <a:t>Division of Real Estate &amp; Professional Licensing – Compliance/Violations</a:t>
            </a:r>
            <a:br>
              <a:rPr lang="en-US" altLang="en-US" sz="3200" b="1" dirty="0">
                <a:latin typeface="Univers 55" pitchFamily="34" charset="0"/>
              </a:rPr>
            </a:br>
            <a:endParaRPr lang="en-US" altLang="en-US" sz="2800" b="1" dirty="0">
              <a:latin typeface="Univers 55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F989AECF-6340-417F-ABD6-23A973F5CAA8}"/>
              </a:ext>
            </a:extLst>
          </p:cNvPr>
          <p:cNvSpPr txBox="1">
            <a:spLocks/>
          </p:cNvSpPr>
          <p:nvPr/>
        </p:nvSpPr>
        <p:spPr>
          <a:xfrm>
            <a:off x="525272" y="2295338"/>
            <a:ext cx="11432266" cy="45259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Univers 55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Univers 55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latin typeface="Univers 55"/>
              </a:rPr>
              <a:t>Do’s and Don’ts</a:t>
            </a:r>
          </a:p>
          <a:p>
            <a:pPr marL="342900" lvl="1" indent="-342900"/>
            <a:r>
              <a:rPr lang="en-US" dirty="0"/>
              <a:t>Do Maintain transactional files </a:t>
            </a:r>
          </a:p>
          <a:p>
            <a:pPr lvl="1"/>
            <a:r>
              <a:rPr lang="en-US" dirty="0"/>
              <a:t>agency documents</a:t>
            </a:r>
          </a:p>
          <a:p>
            <a:pPr lvl="1"/>
            <a:r>
              <a:rPr lang="en-US" dirty="0"/>
              <a:t>contract copies</a:t>
            </a:r>
          </a:p>
          <a:p>
            <a:pPr lvl="1"/>
            <a:r>
              <a:rPr lang="en-US" dirty="0"/>
              <a:t>trust account records</a:t>
            </a:r>
          </a:p>
          <a:p>
            <a:pPr lvl="1"/>
            <a:r>
              <a:rPr lang="en-US" dirty="0"/>
              <a:t>written communication with parties, etc.</a:t>
            </a:r>
          </a:p>
          <a:p>
            <a:pPr lvl="0"/>
            <a:r>
              <a:rPr lang="en-US" dirty="0"/>
              <a:t>Do maintain broker oversight of sales licensees -principal brokers are ultimately responsible for brokerage activities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xmlns="" id="{31A65DE3-94A8-49AE-B769-65EA5161C643}"/>
              </a:ext>
            </a:extLst>
          </p:cNvPr>
          <p:cNvSpPr txBox="1">
            <a:spLocks/>
          </p:cNvSpPr>
          <p:nvPr/>
        </p:nvSpPr>
        <p:spPr>
          <a:xfrm>
            <a:off x="11562080" y="165531"/>
            <a:ext cx="914400" cy="32004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1600" smtClean="0">
                <a:solidFill>
                  <a:schemeClr val="bg1">
                    <a:lumMod val="65000"/>
                  </a:schemeClr>
                </a:solidFill>
              </a:rPr>
              <a:pPr/>
              <a:t>18</a:t>
            </a:fld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3503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406984252"/>
              </p:ext>
            </p:extLst>
          </p:nvPr>
        </p:nvGraphicFramePr>
        <p:xfrm>
          <a:off x="1524000" y="1397000"/>
          <a:ext cx="7678994" cy="45318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812027" y="812225"/>
            <a:ext cx="55453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Univers 55"/>
              </a:rPr>
              <a:t>CLOSED VS. CHARGED</a:t>
            </a:r>
          </a:p>
        </p:txBody>
      </p:sp>
    </p:spTree>
    <p:extLst>
      <p:ext uri="{BB962C8B-B14F-4D97-AF65-F5344CB8AC3E}">
        <p14:creationId xmlns:p14="http://schemas.microsoft.com/office/powerpoint/2010/main" val="2769422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xmlns="" id="{CC068406-FF36-489A-BFF9-815783E513EE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0" y="1220788"/>
            <a:ext cx="3246438" cy="4187825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  <a:latin typeface="+mj-lt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Overview of your division, how it plays a role in Commerce as a whole, etc.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76500958-2076-421D-82E5-4D2BC2C119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6990" y="1661569"/>
            <a:ext cx="7001486" cy="438442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2094074-DC6A-421C-B3A7-2A12105C6624}"/>
              </a:ext>
            </a:extLst>
          </p:cNvPr>
          <p:cNvSpPr/>
          <p:nvPr/>
        </p:nvSpPr>
        <p:spPr>
          <a:xfrm>
            <a:off x="636588" y="1052063"/>
            <a:ext cx="3878406" cy="4794700"/>
          </a:xfrm>
          <a:prstGeom prst="rect">
            <a:avLst/>
          </a:prstGeom>
          <a:solidFill>
            <a:srgbClr val="5250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xmlns="" id="{C59989D5-1F64-4275-8A80-02BA5662742A}"/>
              </a:ext>
            </a:extLst>
          </p:cNvPr>
          <p:cNvSpPr/>
          <p:nvPr/>
        </p:nvSpPr>
        <p:spPr>
          <a:xfrm rot="10800000">
            <a:off x="2354163" y="5841505"/>
            <a:ext cx="497483" cy="408978"/>
          </a:xfrm>
          <a:prstGeom prst="triangle">
            <a:avLst/>
          </a:prstGeom>
          <a:solidFill>
            <a:srgbClr val="5250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xmlns="" id="{B23F5859-6B05-4738-AE57-A88CD90A0892}"/>
              </a:ext>
            </a:extLst>
          </p:cNvPr>
          <p:cNvSpPr txBox="1">
            <a:spLocks/>
          </p:cNvSpPr>
          <p:nvPr/>
        </p:nvSpPr>
        <p:spPr>
          <a:xfrm>
            <a:off x="11562080" y="165531"/>
            <a:ext cx="914400" cy="32004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1600" smtClean="0">
                <a:solidFill>
                  <a:schemeClr val="bg1">
                    <a:lumMod val="65000"/>
                  </a:schemeClr>
                </a:solidFill>
              </a:rPr>
              <a:pPr/>
              <a:t>2</a:t>
            </a:fld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xmlns="" id="{ECAE68FB-69D5-4176-8E44-61D327734B77}"/>
              </a:ext>
            </a:extLst>
          </p:cNvPr>
          <p:cNvSpPr txBox="1">
            <a:spLocks/>
          </p:cNvSpPr>
          <p:nvPr/>
        </p:nvSpPr>
        <p:spPr>
          <a:xfrm>
            <a:off x="957072" y="1372535"/>
            <a:ext cx="3246629" cy="4188478"/>
          </a:xfrm>
          <a:prstGeom prst="rect">
            <a:avLst/>
          </a:prstGeom>
        </p:spPr>
        <p:txBody>
          <a:bodyPr tIns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b="0" kern="1200">
                <a:solidFill>
                  <a:srgbClr val="FFFEFF"/>
                </a:solidFill>
                <a:effectLst/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Ohio Department of Commerce is focused on equipping businesses and protecting consumers.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Commerce has seven Divisions.  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goal is to keep Ohioan’s safe, sound and secure.</a:t>
            </a:r>
          </a:p>
        </p:txBody>
      </p:sp>
    </p:spTree>
    <p:extLst>
      <p:ext uri="{BB962C8B-B14F-4D97-AF65-F5344CB8AC3E}">
        <p14:creationId xmlns:p14="http://schemas.microsoft.com/office/powerpoint/2010/main" val="31441046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D6CF9758-A592-4033-A444-6A78E7CC6B1A}"/>
              </a:ext>
            </a:extLst>
          </p:cNvPr>
          <p:cNvSpPr txBox="1">
            <a:spLocks/>
          </p:cNvSpPr>
          <p:nvPr/>
        </p:nvSpPr>
        <p:spPr>
          <a:xfrm>
            <a:off x="525272" y="1852321"/>
            <a:ext cx="11666728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3200" b="1" dirty="0">
                <a:latin typeface="Univers 55" pitchFamily="34" charset="0"/>
              </a:rPr>
              <a:t>Division of Real Estate &amp; Professional Licensing – Compliance/Violations</a:t>
            </a:r>
            <a:endParaRPr lang="en-US" sz="3200" dirty="0">
              <a:latin typeface="Univers 55"/>
            </a:endParaRPr>
          </a:p>
          <a:p>
            <a:pPr algn="l"/>
            <a:r>
              <a:rPr lang="en-US" altLang="en-US" sz="3200" b="1" dirty="0">
                <a:latin typeface="Univers 55" pitchFamily="34" charset="0"/>
              </a:rPr>
              <a:t/>
            </a:r>
            <a:br>
              <a:rPr lang="en-US" altLang="en-US" sz="3200" b="1" dirty="0">
                <a:latin typeface="Univers 55" pitchFamily="34" charset="0"/>
              </a:rPr>
            </a:br>
            <a:endParaRPr lang="en-US" altLang="en-US" sz="2800" b="1" dirty="0">
              <a:latin typeface="Univers 55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F989AECF-6340-417F-ABD6-23A973F5CAA8}"/>
              </a:ext>
            </a:extLst>
          </p:cNvPr>
          <p:cNvSpPr txBox="1">
            <a:spLocks/>
          </p:cNvSpPr>
          <p:nvPr/>
        </p:nvSpPr>
        <p:spPr>
          <a:xfrm>
            <a:off x="1003300" y="3095749"/>
            <a:ext cx="10558780" cy="45259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Univers 55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Univers 55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US" sz="2400" dirty="0">
                <a:latin typeface="Univers 55"/>
              </a:rPr>
              <a:t>Do’s and Don’ts</a:t>
            </a:r>
            <a:endParaRPr lang="en-US" sz="2400" dirty="0"/>
          </a:p>
          <a:p>
            <a:pPr lvl="0"/>
            <a:r>
              <a:rPr lang="en-US" dirty="0"/>
              <a:t>Do obtain all necessary consent and/or signatures/initials from parties to the transaction</a:t>
            </a:r>
          </a:p>
          <a:p>
            <a:r>
              <a:rPr lang="en-US" dirty="0"/>
              <a:t>Do not advertise as a sales licensee without identifying broker affiliation in equal prominence</a:t>
            </a:r>
          </a:p>
          <a:p>
            <a:pPr lvl="0"/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xmlns="" id="{31A65DE3-94A8-49AE-B769-65EA5161C643}"/>
              </a:ext>
            </a:extLst>
          </p:cNvPr>
          <p:cNvSpPr txBox="1">
            <a:spLocks/>
          </p:cNvSpPr>
          <p:nvPr/>
        </p:nvSpPr>
        <p:spPr>
          <a:xfrm>
            <a:off x="11562080" y="165531"/>
            <a:ext cx="914400" cy="32004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1600" smtClean="0">
                <a:solidFill>
                  <a:schemeClr val="bg1">
                    <a:lumMod val="65000"/>
                  </a:schemeClr>
                </a:solidFill>
              </a:rPr>
              <a:pPr/>
              <a:t>20</a:t>
            </a:fld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8280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D6CF9758-A592-4033-A444-6A78E7CC6B1A}"/>
              </a:ext>
            </a:extLst>
          </p:cNvPr>
          <p:cNvSpPr txBox="1">
            <a:spLocks/>
          </p:cNvSpPr>
          <p:nvPr/>
        </p:nvSpPr>
        <p:spPr>
          <a:xfrm>
            <a:off x="525272" y="1465874"/>
            <a:ext cx="1075681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3200" b="1" dirty="0">
                <a:latin typeface="Univers 55" pitchFamily="34" charset="0"/>
              </a:rPr>
              <a:t>Division of Real Estate &amp; Professional Licensing – Wholesaling</a:t>
            </a:r>
          </a:p>
          <a:p>
            <a:pPr algn="l"/>
            <a:r>
              <a:rPr lang="en-US" altLang="en-US" sz="3200" b="1" dirty="0">
                <a:latin typeface="Univers 55" pitchFamily="34" charset="0"/>
              </a:rPr>
              <a:t/>
            </a:r>
            <a:br>
              <a:rPr lang="en-US" altLang="en-US" sz="3200" b="1" dirty="0">
                <a:latin typeface="Univers 55" pitchFamily="34" charset="0"/>
              </a:rPr>
            </a:br>
            <a:endParaRPr lang="en-US" altLang="en-US" sz="2800" b="1" dirty="0">
              <a:latin typeface="Univers 55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F989AECF-6340-417F-ABD6-23A973F5CAA8}"/>
              </a:ext>
            </a:extLst>
          </p:cNvPr>
          <p:cNvSpPr txBox="1">
            <a:spLocks/>
          </p:cNvSpPr>
          <p:nvPr/>
        </p:nvSpPr>
        <p:spPr>
          <a:xfrm>
            <a:off x="525272" y="2642690"/>
            <a:ext cx="11036808" cy="3384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Univers 55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Univers 55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Option to purchase (commonly utilized)</a:t>
            </a:r>
          </a:p>
          <a:p>
            <a:pPr lvl="0"/>
            <a:r>
              <a:rPr lang="en-US" dirty="0"/>
              <a:t>Intent - does the investor have actual intent to purchase the property?</a:t>
            </a:r>
          </a:p>
          <a:p>
            <a:pPr lvl="0"/>
            <a:r>
              <a:rPr lang="en-US" dirty="0"/>
              <a:t>Advertising - the investor should not advertise the property but the interest held </a:t>
            </a:r>
          </a:p>
          <a:p>
            <a:pPr lvl="1"/>
            <a:r>
              <a:rPr lang="en-US" dirty="0"/>
              <a:t>Do not advertise the property address or photographs of the property</a:t>
            </a:r>
          </a:p>
          <a:p>
            <a:pPr lvl="1"/>
            <a:r>
              <a:rPr lang="en-US" dirty="0"/>
              <a:t>Advertisement should relate to the purchase/assignment of the contract</a:t>
            </a:r>
          </a:p>
          <a:p>
            <a:pPr lvl="0"/>
            <a:r>
              <a:rPr lang="en-US" dirty="0"/>
              <a:t>Other considerations including: licensee vs. non-licensee investor</a:t>
            </a:r>
          </a:p>
          <a:p>
            <a:pPr lvl="0"/>
            <a:r>
              <a:rPr lang="en-US" dirty="0">
                <a:hlinkClick r:id="rId2"/>
              </a:rPr>
              <a:t>https://www.youtube.com/watch?v=9fi54S8nwUA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xmlns="" id="{31A65DE3-94A8-49AE-B769-65EA5161C643}"/>
              </a:ext>
            </a:extLst>
          </p:cNvPr>
          <p:cNvSpPr txBox="1">
            <a:spLocks/>
          </p:cNvSpPr>
          <p:nvPr/>
        </p:nvSpPr>
        <p:spPr>
          <a:xfrm>
            <a:off x="11562080" y="165531"/>
            <a:ext cx="914400" cy="32004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1600" smtClean="0">
                <a:solidFill>
                  <a:schemeClr val="bg1">
                    <a:lumMod val="65000"/>
                  </a:schemeClr>
                </a:solidFill>
              </a:rPr>
              <a:pPr/>
              <a:t>21</a:t>
            </a:fld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6554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D6CF9758-A592-4033-A444-6A78E7CC6B1A}"/>
              </a:ext>
            </a:extLst>
          </p:cNvPr>
          <p:cNvSpPr txBox="1">
            <a:spLocks/>
          </p:cNvSpPr>
          <p:nvPr/>
        </p:nvSpPr>
        <p:spPr>
          <a:xfrm>
            <a:off x="525272" y="1811980"/>
            <a:ext cx="11388822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3200" b="1" dirty="0">
                <a:latin typeface="Univers 55" pitchFamily="34" charset="0"/>
              </a:rPr>
              <a:t>Division of Real Estate &amp; Professional Licensing – </a:t>
            </a:r>
            <a:r>
              <a:rPr lang="en-US" sz="3200" b="1" dirty="0">
                <a:latin typeface="Univers 55"/>
              </a:rPr>
              <a:t>Regulations </a:t>
            </a:r>
            <a:r>
              <a:rPr lang="en-US" altLang="en-US" sz="3200" b="1" dirty="0">
                <a:latin typeface="Univers 55" pitchFamily="34" charset="0"/>
              </a:rPr>
              <a:t/>
            </a:r>
            <a:br>
              <a:rPr lang="en-US" altLang="en-US" sz="3200" b="1" dirty="0">
                <a:latin typeface="Univers 55" pitchFamily="34" charset="0"/>
              </a:rPr>
            </a:br>
            <a:endParaRPr lang="en-US" altLang="en-US" sz="2800" b="1" dirty="0">
              <a:latin typeface="Univers 55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F989AECF-6340-417F-ABD6-23A973F5CAA8}"/>
              </a:ext>
            </a:extLst>
          </p:cNvPr>
          <p:cNvSpPr txBox="1">
            <a:spLocks/>
          </p:cNvSpPr>
          <p:nvPr/>
        </p:nvSpPr>
        <p:spPr>
          <a:xfrm>
            <a:off x="1317522" y="3127944"/>
            <a:ext cx="8937523" cy="81479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Univers 55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Univers 55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28600" lvl="2"/>
            <a:r>
              <a:rPr lang="en-US" sz="2000" dirty="0">
                <a:latin typeface="Univers 55"/>
              </a:rPr>
              <a:t>House Bill 532- Real Estate license law changes</a:t>
            </a:r>
          </a:p>
          <a:p>
            <a:pPr marL="228600" lvl="2"/>
            <a:endParaRPr lang="en-US" sz="2000" dirty="0">
              <a:latin typeface="Univers 55"/>
            </a:endParaRPr>
          </a:p>
          <a:p>
            <a:pPr marL="685800" lvl="3"/>
            <a:r>
              <a:rPr lang="en-US" sz="1800" dirty="0">
                <a:latin typeface="Univers 55"/>
                <a:hlinkClick r:id="rId2"/>
              </a:rPr>
              <a:t>https://www.youtube.com/watch?v=Jl0SQsPaZEA&amp;feature=youtu.be</a:t>
            </a:r>
            <a:endParaRPr lang="en-US" sz="1800" dirty="0">
              <a:latin typeface="Univers 55"/>
            </a:endParaRPr>
          </a:p>
          <a:p>
            <a:pPr marL="685800" lvl="3"/>
            <a:r>
              <a:rPr lang="en-US" sz="1800" dirty="0">
                <a:latin typeface="Univers 55"/>
                <a:hlinkClick r:id="rId3"/>
              </a:rPr>
              <a:t>http://www.com.ohio.gov/documents/real_HB532EPI.pdf</a:t>
            </a:r>
            <a:endParaRPr lang="en-US" sz="1800" dirty="0">
              <a:latin typeface="Univers 55"/>
            </a:endParaRPr>
          </a:p>
          <a:p>
            <a:pPr marL="685800" lvl="3"/>
            <a:endParaRPr lang="en-US" sz="1800" dirty="0">
              <a:latin typeface="Univers 55"/>
            </a:endParaRPr>
          </a:p>
          <a:p>
            <a:pPr marL="685800" lvl="3"/>
            <a:endParaRPr lang="en-US" sz="1800" dirty="0">
              <a:latin typeface="Univers 55"/>
            </a:endParaRPr>
          </a:p>
          <a:p>
            <a:pPr marL="228600" lvl="2"/>
            <a:endParaRPr lang="en-US" sz="2000" dirty="0">
              <a:latin typeface="Univers 55"/>
            </a:endParaRPr>
          </a:p>
          <a:p>
            <a:pPr marL="0" lvl="2" indent="0">
              <a:buNone/>
            </a:pPr>
            <a:endParaRPr lang="en-US" sz="2000" dirty="0">
              <a:latin typeface="Univers 55"/>
            </a:endParaRPr>
          </a:p>
          <a:p>
            <a:pPr lvl="0"/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xmlns="" id="{31A65DE3-94A8-49AE-B769-65EA5161C643}"/>
              </a:ext>
            </a:extLst>
          </p:cNvPr>
          <p:cNvSpPr txBox="1">
            <a:spLocks/>
          </p:cNvSpPr>
          <p:nvPr/>
        </p:nvSpPr>
        <p:spPr>
          <a:xfrm>
            <a:off x="11562080" y="165531"/>
            <a:ext cx="914400" cy="32004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1600" smtClean="0">
                <a:solidFill>
                  <a:schemeClr val="bg1">
                    <a:lumMod val="65000"/>
                  </a:schemeClr>
                </a:solidFill>
              </a:rPr>
              <a:pPr/>
              <a:t>22</a:t>
            </a:fld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4931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8BDF0659-DD1D-4081-80F7-90E0923507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3502" y="2141289"/>
            <a:ext cx="8275738" cy="975537"/>
          </a:xfrm>
        </p:spPr>
        <p:txBody>
          <a:bodyPr bIns="0" anchor="b">
            <a:normAutofit fontScale="90000"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en-US" altLang="en-US" dirty="0">
                <a:latin typeface="Univers 55" pitchFamily="34" charset="0"/>
              </a:rPr>
              <a:t/>
            </a:r>
            <a:br>
              <a:rPr lang="en-US" altLang="en-US" dirty="0">
                <a:latin typeface="Univers 55" pitchFamily="34" charset="0"/>
              </a:rPr>
            </a:br>
            <a:endParaRPr lang="en-US" sz="4400" dirty="0">
              <a:latin typeface="Univers 55"/>
              <a:cs typeface="Arial" panose="020B0604020202020204" pitchFamily="34" charset="0"/>
            </a:endParaRPr>
          </a:p>
        </p:txBody>
      </p:sp>
      <p:pic>
        <p:nvPicPr>
          <p:cNvPr id="3" name="Picture 2" descr="external image &lt;strong&gt;question&lt;/strong&gt;-&lt;strong&gt;mark&lt;/strong&gt;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2401" y="2369575"/>
            <a:ext cx="3642568" cy="364256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264309" y="1473148"/>
            <a:ext cx="61125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chemeClr val="bg1"/>
                </a:solidFill>
                <a:latin typeface="Univers 55"/>
              </a:rPr>
              <a:t>QUESTIONS??</a:t>
            </a:r>
          </a:p>
        </p:txBody>
      </p:sp>
    </p:spTree>
    <p:extLst>
      <p:ext uri="{BB962C8B-B14F-4D97-AF65-F5344CB8AC3E}">
        <p14:creationId xmlns:p14="http://schemas.microsoft.com/office/powerpoint/2010/main" val="34203029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04568" y="1351507"/>
            <a:ext cx="10894141" cy="4315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4400" dirty="0">
                <a:latin typeface="Univers 55"/>
              </a:rPr>
              <a:t>What can we do to better serve you?  </a:t>
            </a:r>
          </a:p>
          <a:p>
            <a:pPr marL="1143000" lvl="2" indent="-228600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</a:rPr>
              <a:t>Zach Luck, Deputy Superintendent </a:t>
            </a:r>
          </a:p>
          <a:p>
            <a:pPr marL="1143000" lvl="2" indent="-228600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</a:rPr>
              <a:t>Samantha McCauley, Program Administrator</a:t>
            </a:r>
          </a:p>
          <a:p>
            <a:pPr marL="1143000" lvl="2" indent="-228600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</a:rPr>
              <a:t>Kimberley Wells, Division Counsel</a:t>
            </a:r>
          </a:p>
          <a:p>
            <a:pPr marL="1143000" lvl="2" indent="-228600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</a:rPr>
              <a:t>Shannon Drawns, Enforcement Chief</a:t>
            </a:r>
          </a:p>
          <a:p>
            <a:pPr marL="1143000" lvl="2" indent="-228600" defTabSz="914400" fontAlgn="base">
              <a:spcBef>
                <a:spcPct val="20000"/>
              </a:spcBef>
              <a:spcAft>
                <a:spcPct val="0"/>
              </a:spcAft>
            </a:pPr>
            <a:endParaRPr lang="en-US" sz="1600" dirty="0">
              <a:solidFill>
                <a:prstClr val="black"/>
              </a:solidFill>
              <a:latin typeface="Times New Roman" pitchFamily="18" charset="0"/>
              <a:hlinkClick r:id="rId2"/>
            </a:endParaRPr>
          </a:p>
          <a:p>
            <a:pPr marL="1143000" lvl="2" indent="-228600" defTabSz="914400" fontAlgn="base">
              <a:spcBef>
                <a:spcPct val="20000"/>
              </a:spcBef>
              <a:spcAft>
                <a:spcPct val="0"/>
              </a:spcAft>
            </a:pPr>
            <a:endParaRPr lang="en-US" sz="1600" dirty="0">
              <a:solidFill>
                <a:prstClr val="black"/>
              </a:solidFill>
              <a:latin typeface="Times New Roman" pitchFamily="18" charset="0"/>
              <a:hlinkClick r:id="rId2"/>
            </a:endParaRPr>
          </a:p>
          <a:p>
            <a:pPr marL="1143000" lvl="2" indent="-228600" defTabSz="914400" fontAlgn="base">
              <a:spcBef>
                <a:spcPct val="20000"/>
              </a:spcBef>
              <a:spcAft>
                <a:spcPct val="0"/>
              </a:spcAft>
            </a:pPr>
            <a:endParaRPr lang="en-US" sz="1600" dirty="0">
              <a:solidFill>
                <a:prstClr val="black"/>
              </a:solidFill>
              <a:latin typeface="Times New Roman" pitchFamily="18" charset="0"/>
              <a:hlinkClick r:id="rId2"/>
            </a:endParaRPr>
          </a:p>
          <a:p>
            <a:pPr marL="1143000" lvl="2" indent="-228600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dirty="0">
                <a:solidFill>
                  <a:prstClr val="black"/>
                </a:solidFill>
                <a:latin typeface="Times New Roman" pitchFamily="18" charset="0"/>
                <a:hlinkClick r:id="rId2"/>
              </a:rPr>
              <a:t>WebReal@com.state.oh.us</a:t>
            </a:r>
            <a:r>
              <a:rPr lang="en-US" sz="1600" dirty="0">
                <a:solidFill>
                  <a:prstClr val="black"/>
                </a:solidFill>
                <a:latin typeface="Times New Roman" pitchFamily="18" charset="0"/>
              </a:rPr>
              <a:t>					</a:t>
            </a:r>
            <a:r>
              <a:rPr lang="en-US" sz="1600" dirty="0">
                <a:solidFill>
                  <a:prstClr val="black"/>
                </a:solidFill>
                <a:latin typeface="Times New Roman" pitchFamily="18" charset="0"/>
                <a:hlinkClick r:id="rId3"/>
              </a:rPr>
              <a:t>Web.dfi@com.ohio.gov</a:t>
            </a:r>
            <a:endParaRPr lang="en-US" sz="1600" dirty="0">
              <a:solidFill>
                <a:prstClr val="black"/>
              </a:solidFill>
              <a:latin typeface="Times New Roman" pitchFamily="18" charset="0"/>
            </a:endParaRPr>
          </a:p>
          <a:p>
            <a:pPr marL="1143000" lvl="2" indent="-228600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dirty="0">
                <a:solidFill>
                  <a:prstClr val="black"/>
                </a:solidFill>
                <a:latin typeface="Times New Roman" pitchFamily="18" charset="0"/>
              </a:rPr>
              <a:t>614.466.4100						614.728.8400</a:t>
            </a:r>
          </a:p>
          <a:p>
            <a:pPr marL="1143000" lvl="2" indent="-228600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dirty="0">
                <a:solidFill>
                  <a:prstClr val="black"/>
                </a:solidFill>
                <a:latin typeface="Times New Roman" pitchFamily="18" charset="0"/>
              </a:rPr>
              <a:t>Follow us on Twitter: </a:t>
            </a:r>
            <a:r>
              <a:rPr lang="en-US" sz="1600" dirty="0">
                <a:solidFill>
                  <a:srgbClr val="700017"/>
                </a:solidFill>
                <a:latin typeface="Times New Roman" pitchFamily="18" charset="0"/>
              </a:rPr>
              <a:t>@</a:t>
            </a:r>
            <a:r>
              <a:rPr lang="en-US" sz="1600" dirty="0" err="1">
                <a:solidFill>
                  <a:srgbClr val="700017"/>
                </a:solidFill>
                <a:latin typeface="Times New Roman" pitchFamily="18" charset="0"/>
              </a:rPr>
              <a:t>OHDIVRealEstate</a:t>
            </a:r>
            <a:endParaRPr lang="en-US" sz="1600" dirty="0">
              <a:solidFill>
                <a:srgbClr val="700017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374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D6CF9758-A592-4033-A444-6A78E7CC6B1A}"/>
              </a:ext>
            </a:extLst>
          </p:cNvPr>
          <p:cNvSpPr txBox="1">
            <a:spLocks/>
          </p:cNvSpPr>
          <p:nvPr/>
        </p:nvSpPr>
        <p:spPr>
          <a:xfrm>
            <a:off x="715779" y="1619325"/>
            <a:ext cx="11030743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3200" b="1" dirty="0">
                <a:latin typeface="Univers 55" pitchFamily="34" charset="0"/>
              </a:rPr>
              <a:t>Division of Financial Institutions – Complaints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F989AECF-6340-417F-ABD6-23A973F5CAA8}"/>
              </a:ext>
            </a:extLst>
          </p:cNvPr>
          <p:cNvSpPr txBox="1">
            <a:spLocks/>
          </p:cNvSpPr>
          <p:nvPr/>
        </p:nvSpPr>
        <p:spPr>
          <a:xfrm>
            <a:off x="1003300" y="2477730"/>
            <a:ext cx="8288184" cy="308732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Univers 55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Univers 55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2400" dirty="0"/>
              <a:t>Complaint Process</a:t>
            </a:r>
          </a:p>
          <a:p>
            <a:r>
              <a:rPr lang="en-US" altLang="en-US" dirty="0"/>
              <a:t>Intake – consumer written complaints</a:t>
            </a:r>
          </a:p>
          <a:p>
            <a:r>
              <a:rPr lang="en-US" altLang="en-US" dirty="0"/>
              <a:t>Forward to respondent </a:t>
            </a:r>
          </a:p>
          <a:p>
            <a:r>
              <a:rPr lang="en-US" altLang="en-US" dirty="0"/>
              <a:t>Respondent to review complaint and respond directly to consumer</a:t>
            </a:r>
          </a:p>
          <a:p>
            <a:r>
              <a:rPr lang="en-US" altLang="en-US" dirty="0"/>
              <a:t>Division review</a:t>
            </a:r>
          </a:p>
          <a:p>
            <a:pPr marL="0" indent="0">
              <a:buNone/>
            </a:pPr>
            <a:r>
              <a:rPr lang="en-US" altLang="en-US" dirty="0"/>
              <a:t> 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xmlns="" id="{31A65DE3-94A8-49AE-B769-65EA5161C643}"/>
              </a:ext>
            </a:extLst>
          </p:cNvPr>
          <p:cNvSpPr txBox="1">
            <a:spLocks/>
          </p:cNvSpPr>
          <p:nvPr/>
        </p:nvSpPr>
        <p:spPr>
          <a:xfrm>
            <a:off x="11562080" y="165531"/>
            <a:ext cx="914400" cy="32004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1600" smtClean="0">
                <a:solidFill>
                  <a:schemeClr val="bg1">
                    <a:lumMod val="65000"/>
                  </a:schemeClr>
                </a:solidFill>
              </a:rPr>
              <a:pPr/>
              <a:t>3</a:t>
            </a:fld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79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D6CF9758-A592-4033-A444-6A78E7CC6B1A}"/>
              </a:ext>
            </a:extLst>
          </p:cNvPr>
          <p:cNvSpPr txBox="1">
            <a:spLocks/>
          </p:cNvSpPr>
          <p:nvPr/>
        </p:nvSpPr>
        <p:spPr>
          <a:xfrm>
            <a:off x="715781" y="1619325"/>
            <a:ext cx="11359678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3200" b="1" dirty="0">
                <a:latin typeface="Univers 55" pitchFamily="34" charset="0"/>
              </a:rPr>
              <a:t>Division of Financial Institutions – Complaints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F989AECF-6340-417F-ABD6-23A973F5CAA8}"/>
              </a:ext>
            </a:extLst>
          </p:cNvPr>
          <p:cNvSpPr txBox="1">
            <a:spLocks/>
          </p:cNvSpPr>
          <p:nvPr/>
        </p:nvSpPr>
        <p:spPr>
          <a:xfrm>
            <a:off x="1003300" y="2729369"/>
            <a:ext cx="4983480" cy="36576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Univers 55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Univers 55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/>
              <a:t>Total number of complaints per fiscal year (July to June)</a:t>
            </a:r>
          </a:p>
          <a:p>
            <a:pPr lvl="1"/>
            <a:r>
              <a:rPr lang="en-US" altLang="en-US" dirty="0"/>
              <a:t>Starting in July 2015</a:t>
            </a:r>
          </a:p>
          <a:p>
            <a:pPr marL="0" indent="0">
              <a:buNone/>
            </a:pPr>
            <a:endParaRPr lang="en-US" altLang="en-US" dirty="0"/>
          </a:p>
          <a:p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xmlns="" id="{31A65DE3-94A8-49AE-B769-65EA5161C643}"/>
              </a:ext>
            </a:extLst>
          </p:cNvPr>
          <p:cNvSpPr txBox="1">
            <a:spLocks/>
          </p:cNvSpPr>
          <p:nvPr/>
        </p:nvSpPr>
        <p:spPr>
          <a:xfrm>
            <a:off x="11562080" y="165531"/>
            <a:ext cx="914400" cy="32004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1600" smtClean="0">
                <a:solidFill>
                  <a:schemeClr val="bg1">
                    <a:lumMod val="65000"/>
                  </a:schemeClr>
                </a:solidFill>
              </a:rPr>
              <a:pPr/>
              <a:t>4</a:t>
            </a:fld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xmlns="" id="{0F8527A5-9DBF-445C-9831-3184F0C5DAB8}"/>
              </a:ext>
            </a:extLst>
          </p:cNvPr>
          <p:cNvGraphicFramePr/>
          <p:nvPr>
            <p:extLst/>
          </p:nvPr>
        </p:nvGraphicFramePr>
        <p:xfrm>
          <a:off x="6547864" y="306857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7771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D6CF9758-A592-4033-A444-6A78E7CC6B1A}"/>
              </a:ext>
            </a:extLst>
          </p:cNvPr>
          <p:cNvSpPr txBox="1">
            <a:spLocks/>
          </p:cNvSpPr>
          <p:nvPr/>
        </p:nvSpPr>
        <p:spPr>
          <a:xfrm>
            <a:off x="715781" y="1283150"/>
            <a:ext cx="11016674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3200" b="1" dirty="0">
                <a:latin typeface="Univers 55" pitchFamily="34" charset="0"/>
              </a:rPr>
              <a:t>Division of Financial Institutions – Complaints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F989AECF-6340-417F-ABD6-23A973F5CAA8}"/>
              </a:ext>
            </a:extLst>
          </p:cNvPr>
          <p:cNvSpPr txBox="1">
            <a:spLocks/>
          </p:cNvSpPr>
          <p:nvPr/>
        </p:nvSpPr>
        <p:spPr>
          <a:xfrm>
            <a:off x="1003298" y="2385956"/>
            <a:ext cx="4983480" cy="36576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Univers 55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Univers 55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/>
              <a:t>Total number of complaints by section of DFI</a:t>
            </a:r>
          </a:p>
          <a:p>
            <a:pPr lvl="1"/>
            <a:r>
              <a:rPr lang="en-US" altLang="en-US" dirty="0"/>
              <a:t>Credit Unions</a:t>
            </a:r>
          </a:p>
          <a:p>
            <a:pPr lvl="1"/>
            <a:r>
              <a:rPr lang="en-US" altLang="en-US" dirty="0"/>
              <a:t>BSI (Banks, Savings Institutions and Money Transmitters)</a:t>
            </a:r>
          </a:p>
          <a:p>
            <a:pPr lvl="1"/>
            <a:r>
              <a:rPr lang="en-US" altLang="en-US" dirty="0"/>
              <a:t>Consumer Finance (Mortgage Lenders, Mortgage Brokers, Payday/Title Loans, etc.)</a:t>
            </a:r>
          </a:p>
          <a:p>
            <a:pPr marL="0" indent="0">
              <a:buNone/>
            </a:pPr>
            <a:endParaRPr lang="en-US" altLang="en-US" dirty="0"/>
          </a:p>
          <a:p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xmlns="" id="{31A65DE3-94A8-49AE-B769-65EA5161C643}"/>
              </a:ext>
            </a:extLst>
          </p:cNvPr>
          <p:cNvSpPr txBox="1">
            <a:spLocks/>
          </p:cNvSpPr>
          <p:nvPr/>
        </p:nvSpPr>
        <p:spPr>
          <a:xfrm>
            <a:off x="11562080" y="165531"/>
            <a:ext cx="914400" cy="32004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1600" smtClean="0">
                <a:solidFill>
                  <a:schemeClr val="bg1">
                    <a:lumMod val="65000"/>
                  </a:schemeClr>
                </a:solidFill>
              </a:rPr>
              <a:pPr/>
              <a:t>5</a:t>
            </a:fld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xmlns="" id="{4E5B12A5-4883-4962-8813-0F7F0D76CBCF}"/>
              </a:ext>
            </a:extLst>
          </p:cNvPr>
          <p:cNvGraphicFramePr/>
          <p:nvPr/>
        </p:nvGraphicFramePr>
        <p:xfrm>
          <a:off x="6659381" y="310975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3852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D6CF9758-A592-4033-A444-6A78E7CC6B1A}"/>
              </a:ext>
            </a:extLst>
          </p:cNvPr>
          <p:cNvSpPr txBox="1">
            <a:spLocks/>
          </p:cNvSpPr>
          <p:nvPr/>
        </p:nvSpPr>
        <p:spPr>
          <a:xfrm>
            <a:off x="715780" y="1296597"/>
            <a:ext cx="11199555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3200" b="1" dirty="0">
                <a:latin typeface="Univers 55" pitchFamily="34" charset="0"/>
              </a:rPr>
              <a:t>Division of Financial Institutions – Complaints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F989AECF-6340-417F-ABD6-23A973F5CAA8}"/>
              </a:ext>
            </a:extLst>
          </p:cNvPr>
          <p:cNvSpPr txBox="1">
            <a:spLocks/>
          </p:cNvSpPr>
          <p:nvPr/>
        </p:nvSpPr>
        <p:spPr>
          <a:xfrm>
            <a:off x="1003297" y="2488564"/>
            <a:ext cx="5552247" cy="36576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Univers 55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Univers 55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/>
              <a:t>Top five complaints based on product/service</a:t>
            </a:r>
          </a:p>
          <a:p>
            <a:pPr lvl="1"/>
            <a:r>
              <a:rPr lang="en-US" altLang="en-US" dirty="0"/>
              <a:t>Checking/savings account</a:t>
            </a:r>
          </a:p>
          <a:p>
            <a:pPr lvl="1"/>
            <a:r>
              <a:rPr lang="en-US" altLang="en-US" dirty="0"/>
              <a:t>Mortgage</a:t>
            </a:r>
          </a:p>
          <a:p>
            <a:pPr lvl="1"/>
            <a:r>
              <a:rPr lang="en-US" altLang="en-US" dirty="0"/>
              <a:t>Auto loan</a:t>
            </a:r>
          </a:p>
          <a:p>
            <a:pPr lvl="1"/>
            <a:r>
              <a:rPr lang="en-US" altLang="en-US" dirty="0"/>
              <a:t>Credit/prepaid card</a:t>
            </a:r>
          </a:p>
          <a:p>
            <a:pPr lvl="1"/>
            <a:r>
              <a:rPr lang="en-US" altLang="en-US" dirty="0"/>
              <a:t>Payday/title loan</a:t>
            </a:r>
          </a:p>
          <a:p>
            <a:pPr marL="0" indent="0">
              <a:buNone/>
            </a:pPr>
            <a:endParaRPr lang="en-US" altLang="en-US" dirty="0"/>
          </a:p>
          <a:p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xmlns="" id="{31A65DE3-94A8-49AE-B769-65EA5161C643}"/>
              </a:ext>
            </a:extLst>
          </p:cNvPr>
          <p:cNvSpPr txBox="1">
            <a:spLocks/>
          </p:cNvSpPr>
          <p:nvPr/>
        </p:nvSpPr>
        <p:spPr>
          <a:xfrm>
            <a:off x="11562080" y="165531"/>
            <a:ext cx="914400" cy="32004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1600" smtClean="0">
                <a:solidFill>
                  <a:schemeClr val="bg1">
                    <a:lumMod val="65000"/>
                  </a:schemeClr>
                </a:solidFill>
              </a:rPr>
              <a:pPr/>
              <a:t>6</a:t>
            </a:fld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xmlns="" id="{2E3A5216-6E0A-4959-9607-7BE5796D9A72}"/>
              </a:ext>
            </a:extLst>
          </p:cNvPr>
          <p:cNvGraphicFramePr/>
          <p:nvPr>
            <p:extLst/>
          </p:nvPr>
        </p:nvGraphicFramePr>
        <p:xfrm>
          <a:off x="6778669" y="306857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90972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D6CF9758-A592-4033-A444-6A78E7CC6B1A}"/>
              </a:ext>
            </a:extLst>
          </p:cNvPr>
          <p:cNvSpPr txBox="1">
            <a:spLocks/>
          </p:cNvSpPr>
          <p:nvPr/>
        </p:nvSpPr>
        <p:spPr>
          <a:xfrm>
            <a:off x="715780" y="1417826"/>
            <a:ext cx="11002607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3200" b="1" dirty="0">
                <a:latin typeface="Univers 55" pitchFamily="34" charset="0"/>
              </a:rPr>
              <a:t>Division of Financial Institutions – Complaints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F989AECF-6340-417F-ABD6-23A973F5CAA8}"/>
              </a:ext>
            </a:extLst>
          </p:cNvPr>
          <p:cNvSpPr txBox="1">
            <a:spLocks/>
          </p:cNvSpPr>
          <p:nvPr/>
        </p:nvSpPr>
        <p:spPr>
          <a:xfrm>
            <a:off x="1003298" y="2589728"/>
            <a:ext cx="5692924" cy="36576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Univers 55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Univers 55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/>
              <a:t>Top five Complaint Topics for Mortgage Related Complaints</a:t>
            </a:r>
          </a:p>
          <a:p>
            <a:pPr lvl="1"/>
            <a:r>
              <a:rPr lang="en-US" altLang="en-US" dirty="0"/>
              <a:t>Account/Loan Balance</a:t>
            </a:r>
          </a:p>
          <a:p>
            <a:pPr lvl="1"/>
            <a:r>
              <a:rPr lang="en-US" altLang="en-US" dirty="0"/>
              <a:t>Insurance</a:t>
            </a:r>
          </a:p>
          <a:p>
            <a:pPr lvl="1"/>
            <a:r>
              <a:rPr lang="en-US" altLang="en-US" dirty="0"/>
              <a:t>Hardship Assistance</a:t>
            </a:r>
          </a:p>
          <a:p>
            <a:pPr lvl="1"/>
            <a:r>
              <a:rPr lang="en-US" altLang="en-US" dirty="0"/>
              <a:t>Loan or Closing Process</a:t>
            </a:r>
          </a:p>
          <a:p>
            <a:pPr lvl="1"/>
            <a:r>
              <a:rPr lang="en-US" altLang="en-US" dirty="0"/>
              <a:t>Account/Loan Management (Servicing)</a:t>
            </a:r>
          </a:p>
          <a:p>
            <a:pPr marL="0" indent="0">
              <a:buNone/>
            </a:pPr>
            <a:endParaRPr lang="en-US" altLang="en-US" dirty="0"/>
          </a:p>
          <a:p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xmlns="" id="{31A65DE3-94A8-49AE-B769-65EA5161C643}"/>
              </a:ext>
            </a:extLst>
          </p:cNvPr>
          <p:cNvSpPr txBox="1">
            <a:spLocks/>
          </p:cNvSpPr>
          <p:nvPr/>
        </p:nvSpPr>
        <p:spPr>
          <a:xfrm>
            <a:off x="11562080" y="165531"/>
            <a:ext cx="914400" cy="32004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1600" smtClean="0">
                <a:solidFill>
                  <a:schemeClr val="bg1">
                    <a:lumMod val="65000"/>
                  </a:schemeClr>
                </a:solidFill>
              </a:rPr>
              <a:pPr/>
              <a:t>7</a:t>
            </a:fld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xmlns="" id="{0B965DA2-416E-4284-98F3-44CF74B6CD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44329343"/>
              </p:ext>
            </p:extLst>
          </p:nvPr>
        </p:nvGraphicFramePr>
        <p:xfrm>
          <a:off x="7146387" y="312732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1509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D6CF9758-A592-4033-A444-6A78E7CC6B1A}"/>
              </a:ext>
            </a:extLst>
          </p:cNvPr>
          <p:cNvSpPr txBox="1">
            <a:spLocks/>
          </p:cNvSpPr>
          <p:nvPr/>
        </p:nvSpPr>
        <p:spPr>
          <a:xfrm>
            <a:off x="715780" y="1363832"/>
            <a:ext cx="11002607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3200" b="1" dirty="0">
                <a:latin typeface="Univers 55" pitchFamily="34" charset="0"/>
              </a:rPr>
              <a:t>Ohio Division of Financial Institutions – </a:t>
            </a:r>
            <a:r>
              <a:rPr lang="en-US" sz="3200" b="1" dirty="0">
                <a:latin typeface="Univers 55"/>
              </a:rPr>
              <a:t>Regulations </a:t>
            </a:r>
            <a:endParaRPr lang="en-US" altLang="en-US" sz="3200" b="1" dirty="0">
              <a:latin typeface="Univers 55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F989AECF-6340-417F-ABD6-23A973F5CAA8}"/>
              </a:ext>
            </a:extLst>
          </p:cNvPr>
          <p:cNvSpPr txBox="1">
            <a:spLocks/>
          </p:cNvSpPr>
          <p:nvPr/>
        </p:nvSpPr>
        <p:spPr>
          <a:xfrm>
            <a:off x="1003299" y="2594898"/>
            <a:ext cx="10843559" cy="45259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Univers 55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Univers 55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2400" dirty="0"/>
              <a:t>Proposed Legislation: Ohio Residential Mortgage Lending Act (House Bill 199)</a:t>
            </a:r>
          </a:p>
          <a:p>
            <a:r>
              <a:rPr lang="en-US" altLang="en-US" dirty="0"/>
              <a:t>Currently pending in Senate, passed House</a:t>
            </a:r>
          </a:p>
          <a:p>
            <a:r>
              <a:rPr lang="en-US" altLang="en-US" dirty="0"/>
              <a:t>Eliminate Dual Licensing of Mortgage Companies and Loan Originators</a:t>
            </a:r>
          </a:p>
          <a:p>
            <a:pPr lvl="1"/>
            <a:r>
              <a:rPr lang="en-US" altLang="en-US" dirty="0"/>
              <a:t>Currently more than 100 companies and over 5,000 individuals have dual mortgage licenses  </a:t>
            </a:r>
          </a:p>
          <a:p>
            <a:r>
              <a:rPr lang="en-US" altLang="en-US" dirty="0"/>
              <a:t>Eliminate certain state-specific mortgage disclosures (not all)</a:t>
            </a:r>
          </a:p>
          <a:p>
            <a:r>
              <a:rPr lang="en-US" altLang="en-US" dirty="0"/>
              <a:t>Eliminate “brick-and-mortar” requirement for mortgage companies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xmlns="" id="{31A65DE3-94A8-49AE-B769-65EA5161C643}"/>
              </a:ext>
            </a:extLst>
          </p:cNvPr>
          <p:cNvSpPr txBox="1">
            <a:spLocks/>
          </p:cNvSpPr>
          <p:nvPr/>
        </p:nvSpPr>
        <p:spPr>
          <a:xfrm>
            <a:off x="11562080" y="165531"/>
            <a:ext cx="914400" cy="32004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1600" smtClean="0">
                <a:solidFill>
                  <a:schemeClr val="bg1">
                    <a:lumMod val="65000"/>
                  </a:schemeClr>
                </a:solidFill>
              </a:rPr>
              <a:pPr/>
              <a:t>8</a:t>
            </a:fld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534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D6CF9758-A592-4033-A444-6A78E7CC6B1A}"/>
              </a:ext>
            </a:extLst>
          </p:cNvPr>
          <p:cNvSpPr txBox="1">
            <a:spLocks/>
          </p:cNvSpPr>
          <p:nvPr/>
        </p:nvSpPr>
        <p:spPr>
          <a:xfrm>
            <a:off x="715781" y="1619325"/>
            <a:ext cx="10539407" cy="9370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3200" b="1" dirty="0">
                <a:latin typeface="Univers 55" pitchFamily="34" charset="0"/>
              </a:rPr>
              <a:t>Ohio Division of Financial Institutions – </a:t>
            </a:r>
            <a:r>
              <a:rPr lang="en-US" altLang="en-US" sz="3200" b="1" dirty="0">
                <a:latin typeface="Univers 55"/>
              </a:rPr>
              <a:t>Other Consumer Finance News</a:t>
            </a:r>
          </a:p>
          <a:p>
            <a:pPr algn="l"/>
            <a:endParaRPr lang="en-US" altLang="en-US" sz="3200" b="1" dirty="0">
              <a:latin typeface="Univers 55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F989AECF-6340-417F-ABD6-23A973F5CAA8}"/>
              </a:ext>
            </a:extLst>
          </p:cNvPr>
          <p:cNvSpPr txBox="1">
            <a:spLocks/>
          </p:cNvSpPr>
          <p:nvPr/>
        </p:nvSpPr>
        <p:spPr>
          <a:xfrm>
            <a:off x="859540" y="2896950"/>
            <a:ext cx="10251888" cy="45259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Univers 55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Univers 55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prstClr val="black"/>
                </a:solidFill>
                <a:latin typeface="Univers 55"/>
              </a:rPr>
              <a:t>Do’s and Don’ts</a:t>
            </a:r>
          </a:p>
          <a:p>
            <a:r>
              <a:rPr lang="en-US" altLang="en-US" dirty="0"/>
              <a:t>IT Upgrades - DFI Internal &amp; NMLS</a:t>
            </a:r>
          </a:p>
          <a:p>
            <a:r>
              <a:rPr lang="en-US" altLang="en-US" dirty="0"/>
              <a:t>Common Exam Finding: Be Careful with “Compliance in a Box” </a:t>
            </a:r>
          </a:p>
          <a:p>
            <a:r>
              <a:rPr lang="en-US" altLang="en-US" dirty="0"/>
              <a:t>Common Licensing Issue: Watch Out for Test Date Expiration on Reapplications</a:t>
            </a:r>
          </a:p>
          <a:p>
            <a:r>
              <a:rPr lang="en-US" altLang="en-US" dirty="0"/>
              <a:t>Common Issue: Keep Us Updated – Branch Moves and Contact Info</a:t>
            </a:r>
          </a:p>
          <a:p>
            <a:pPr marL="0" indent="0">
              <a:buNone/>
            </a:pPr>
            <a:r>
              <a:rPr lang="en-US" altLang="en-US" dirty="0"/>
              <a:t> 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xmlns="" id="{31A65DE3-94A8-49AE-B769-65EA5161C643}"/>
              </a:ext>
            </a:extLst>
          </p:cNvPr>
          <p:cNvSpPr txBox="1">
            <a:spLocks/>
          </p:cNvSpPr>
          <p:nvPr/>
        </p:nvSpPr>
        <p:spPr>
          <a:xfrm>
            <a:off x="11562080" y="165531"/>
            <a:ext cx="914400" cy="32004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1600" smtClean="0">
                <a:solidFill>
                  <a:schemeClr val="bg1">
                    <a:lumMod val="65000"/>
                  </a:schemeClr>
                </a:solidFill>
              </a:rPr>
              <a:pPr/>
              <a:t>9</a:t>
            </a:fld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438771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Custom 2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86270D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6182</TotalTime>
  <Words>994</Words>
  <Application>Microsoft Office PowerPoint</Application>
  <PresentationFormat>Custom</PresentationFormat>
  <Paragraphs>212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Atlas</vt:lpstr>
      <vt:lpstr> National Title Company  Breakfast Meeting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Willars, Mickenzie</dc:creator>
  <cp:lastModifiedBy>ntc-admin</cp:lastModifiedBy>
  <cp:revision>61</cp:revision>
  <cp:lastPrinted>2017-10-02T14:31:52Z</cp:lastPrinted>
  <dcterms:created xsi:type="dcterms:W3CDTF">2017-07-28T16:25:59Z</dcterms:created>
  <dcterms:modified xsi:type="dcterms:W3CDTF">2017-10-03T18:03:23Z</dcterms:modified>
</cp:coreProperties>
</file>